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93" r:id="rId2"/>
    <p:sldId id="294" r:id="rId3"/>
    <p:sldId id="290" r:id="rId4"/>
    <p:sldId id="314" r:id="rId5"/>
    <p:sldId id="326" r:id="rId6"/>
    <p:sldId id="296" r:id="rId7"/>
    <p:sldId id="327" r:id="rId8"/>
    <p:sldId id="328" r:id="rId9"/>
    <p:sldId id="297" r:id="rId10"/>
    <p:sldId id="266" r:id="rId11"/>
    <p:sldId id="329" r:id="rId12"/>
    <p:sldId id="330" r:id="rId13"/>
    <p:sldId id="267" r:id="rId14"/>
    <p:sldId id="268" r:id="rId15"/>
    <p:sldId id="298" r:id="rId16"/>
    <p:sldId id="332" r:id="rId17"/>
    <p:sldId id="333" r:id="rId18"/>
    <p:sldId id="334" r:id="rId19"/>
    <p:sldId id="335" r:id="rId20"/>
    <p:sldId id="331" r:id="rId21"/>
    <p:sldId id="311" r:id="rId22"/>
    <p:sldId id="279" r:id="rId23"/>
    <p:sldId id="299" r:id="rId24"/>
    <p:sldId id="336" r:id="rId25"/>
    <p:sldId id="337" r:id="rId26"/>
    <p:sldId id="300" r:id="rId27"/>
    <p:sldId id="338" r:id="rId28"/>
    <p:sldId id="281" r:id="rId29"/>
    <p:sldId id="312" r:id="rId30"/>
    <p:sldId id="313" r:id="rId31"/>
    <p:sldId id="301" r:id="rId32"/>
    <p:sldId id="310" r:id="rId33"/>
    <p:sldId id="340" r:id="rId34"/>
    <p:sldId id="323" r:id="rId35"/>
    <p:sldId id="303" r:id="rId36"/>
    <p:sldId id="341" r:id="rId37"/>
    <p:sldId id="342" r:id="rId38"/>
    <p:sldId id="343" r:id="rId39"/>
    <p:sldId id="344" r:id="rId40"/>
    <p:sldId id="345" r:id="rId41"/>
    <p:sldId id="339" r:id="rId4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CT" initials="U" lastIdx="2" clrIdx="0">
    <p:extLst>
      <p:ext uri="{19B8F6BF-5375-455C-9EA6-DF929625EA0E}">
        <p15:presenceInfo xmlns:p15="http://schemas.microsoft.com/office/powerpoint/2012/main" userId="UCT" providerId="None"/>
      </p:ext>
    </p:extLst>
  </p:cmAuthor>
  <p:cmAuthor id="2" name="UCT-AIO1" initials="UA" lastIdx="1" clrIdx="1">
    <p:extLst>
      <p:ext uri="{19B8F6BF-5375-455C-9EA6-DF929625EA0E}">
        <p15:presenceInfo xmlns:p15="http://schemas.microsoft.com/office/powerpoint/2012/main" userId="UCT-AIO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C000"/>
    <a:srgbClr val="5F5F5F"/>
    <a:srgbClr val="2A682D"/>
    <a:srgbClr val="73C777"/>
    <a:srgbClr val="FF8243"/>
    <a:srgbClr val="BD2929"/>
    <a:srgbClr val="3C9640"/>
    <a:srgbClr val="78B947"/>
    <a:srgbClr val="DB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64" autoAdjust="0"/>
    <p:restoredTop sz="89205" autoAdjust="0"/>
  </p:normalViewPr>
  <p:slideViewPr>
    <p:cSldViewPr snapToGrid="0">
      <p:cViewPr varScale="1">
        <p:scale>
          <a:sx n="113" d="100"/>
          <a:sy n="113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CT\Documents\Bases%20de%20datos\Araucan&#237;a%20Opina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CT\Documents\Bases%20de%20datos\Araucan&#237;a%20Opina%20202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CT\Documents\Bases%20de%20datos\Araucan&#237;a%20Opina%202023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CT\Documents\Bases%20de%20datos\Araucan&#237;a%20Opina%202023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CT\Documents\Bases%20de%20datos\Araucan&#237;a%20Opina%202023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CT\Documents\Bases%20de%20datos\Araucan&#237;a%20Opina%202023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CT\Documents\Bases%20de%20datos\Araucan&#237;a%20Opina%202023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CT\Documents\Bases%20de%20datos\Araucan&#237;a%20Opina%202023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CT\Documents\Bases%20de%20datos\Araucan&#237;a%20Opina%202023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CT\Documents\Bases%20de%20datos\Araucan&#237;a%20Opina%202023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CT\Documents\Bases%20de%20datos\Araucan&#237;a%20Opina%202023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CT\Documents\Bases%20de%20datos\Araucan&#237;a%20Opina%20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CT\Documents\Bases%20de%20datos\Araucan&#237;a%20Opina%202023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CT\Documents\Bases%20de%20datos\Araucan&#237;a%20Opina%202023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CT\Documents\Bases%20de%20datos\Araucan&#237;a%20Opina%202023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CT\Documents\Bases%20de%20datos\Araucan&#237;a%20Opina%202023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CT\Documents\Bases%20de%20datos\Araucan&#237;a%20Opina%202023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CT\Documents\Bases%20de%20datos\Araucan&#237;a%20Opina%202023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CT\Documents\Bases%20de%20datos\Araucan&#237;a%20Opina%202023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CT\Documents\Bases%20de%20datos\Araucan&#237;a%20Opina%202023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CT\Documents\Bases%20de%20datos\Araucan&#237;a%20Opina%202023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CT\Documents\Bases%20de%20datos\Araucan&#237;a%20Opina%202023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CT\Documents\Bases%20de%20datos\Araucan&#237;a%20Opina%20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CT\Documents\Bases%20de%20datos\Araucan&#237;a%20Opina%202023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CT\Documents\Bases%20de%20datos\Araucan&#237;a%20Opina%2020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CT\Documents\Bases%20de%20datos\Araucan&#237;a%20Opina%20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CT\Documents\Bases%20de%20datos\Araucan&#237;a%20Opina%2020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CT\Documents\Bases%20de%20datos\Araucan&#237;a%20Opina%2020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CT\Documents\Bases%20de%20datos\Araucan&#237;a%20Opina%20202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CT\Documents\Bases%20de%20datos\Araucan&#237;a%20Opina%20202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093044785720358E-2"/>
          <c:y val="6.4372910276618012E-2"/>
          <c:w val="0.96981391042855924"/>
          <c:h val="0.779352123767145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Democracia!$D$28</c:f>
              <c:strCache>
                <c:ptCount val="1"/>
                <c:pt idx="0">
                  <c:v>Cautín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Democracia!$C$29:$C$32</c:f>
              <c:strCache>
                <c:ptCount val="4"/>
                <c:pt idx="0">
                  <c:v>La democracia es preferible a cualquier otra forma de gobierno</c:v>
                </c:pt>
                <c:pt idx="1">
                  <c:v>A veces un gobierno autoritario puede ser preferible a un gobierno democrático</c:v>
                </c:pt>
                <c:pt idx="2">
                  <c:v>Me da lo mismo un tipo de gobierno u otro</c:v>
                </c:pt>
                <c:pt idx="3">
                  <c:v>NS/NR</c:v>
                </c:pt>
              </c:strCache>
            </c:strRef>
          </c:cat>
          <c:val>
            <c:numRef>
              <c:f>Democracia!$D$29:$D$32</c:f>
              <c:numCache>
                <c:formatCode>###0.0%</c:formatCode>
                <c:ptCount val="4"/>
                <c:pt idx="0">
                  <c:v>0.49103942652329752</c:v>
                </c:pt>
                <c:pt idx="1">
                  <c:v>0.1917562724014337</c:v>
                </c:pt>
                <c:pt idx="2">
                  <c:v>0.22939068100358423</c:v>
                </c:pt>
                <c:pt idx="3">
                  <c:v>8.781362007168457E-2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22-4670-97C8-487CDE15B235}"/>
            </c:ext>
          </c:extLst>
        </c:ser>
        <c:ser>
          <c:idx val="1"/>
          <c:order val="1"/>
          <c:tx>
            <c:strRef>
              <c:f>Democracia!$E$28</c:f>
              <c:strCache>
                <c:ptCount val="1"/>
                <c:pt idx="0">
                  <c:v>Malleco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Democracia!$C$29:$C$32</c:f>
              <c:strCache>
                <c:ptCount val="4"/>
                <c:pt idx="0">
                  <c:v>La democracia es preferible a cualquier otra forma de gobierno</c:v>
                </c:pt>
                <c:pt idx="1">
                  <c:v>A veces un gobierno autoritario puede ser preferible a un gobierno democrático</c:v>
                </c:pt>
                <c:pt idx="2">
                  <c:v>Me da lo mismo un tipo de gobierno u otro</c:v>
                </c:pt>
                <c:pt idx="3">
                  <c:v>NS/NR</c:v>
                </c:pt>
              </c:strCache>
            </c:strRef>
          </c:cat>
          <c:val>
            <c:numRef>
              <c:f>Democracia!$E$29:$E$32</c:f>
              <c:numCache>
                <c:formatCode>###0.0%</c:formatCode>
                <c:ptCount val="4"/>
                <c:pt idx="0">
                  <c:v>0.50331125827814571</c:v>
                </c:pt>
                <c:pt idx="1">
                  <c:v>0.21192052980132453</c:v>
                </c:pt>
                <c:pt idx="2">
                  <c:v>0.25827814569536423</c:v>
                </c:pt>
                <c:pt idx="3">
                  <c:v>2.6490066225165566E-2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22-4670-97C8-487CDE15B2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33012815"/>
        <c:axId val="1433010319"/>
      </c:barChart>
      <c:catAx>
        <c:axId val="1433012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3010319"/>
        <c:crosses val="autoZero"/>
        <c:auto val="1"/>
        <c:lblAlgn val="ctr"/>
        <c:lblOffset val="100"/>
        <c:noMultiLvlLbl val="0"/>
      </c:catAx>
      <c:valAx>
        <c:axId val="1433010319"/>
        <c:scaling>
          <c:orientation val="minMax"/>
        </c:scaling>
        <c:delete val="1"/>
        <c:axPos val="l"/>
        <c:numFmt formatCode="###0.0%" sourceLinked="1"/>
        <c:majorTickMark val="none"/>
        <c:minorTickMark val="none"/>
        <c:tickLblPos val="nextTo"/>
        <c:crossAx val="1433012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259523D-6AE1-447D-8F94-176BACB951A1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AD4-4EF7-AEDA-8DF6A4AFD34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ED884F0-CE71-4A1E-9E61-23526441FDEC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AD4-4EF7-AEDA-8DF6A4AFD34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69AFA73-E7A0-47A8-A477-78C4C12F785F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AD4-4EF7-AEDA-8DF6A4AFD34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15EF729-D314-42F4-8B7A-D904F41DA95D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AD4-4EF7-AEDA-8DF6A4AFD3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'Estado de excepción'!$C$13:$C$16</c:f>
              <c:strCache>
                <c:ptCount val="4"/>
                <c:pt idx="0">
                  <c:v>Aumentó</c:v>
                </c:pt>
                <c:pt idx="1">
                  <c:v>Se mantuvo igual</c:v>
                </c:pt>
                <c:pt idx="2">
                  <c:v>Disminuyó</c:v>
                </c:pt>
                <c:pt idx="3">
                  <c:v>NS/NR</c:v>
                </c:pt>
              </c:strCache>
            </c:strRef>
          </c:cat>
          <c:val>
            <c:numRef>
              <c:f>'Estado de excepción'!$D$13:$D$16</c:f>
              <c:numCache>
                <c:formatCode>###0.0</c:formatCode>
                <c:ptCount val="4"/>
                <c:pt idx="0">
                  <c:v>47.880858927424299</c:v>
                </c:pt>
                <c:pt idx="1">
                  <c:v>31.128976172669852</c:v>
                </c:pt>
                <c:pt idx="2">
                  <c:v>18.161273753532605</c:v>
                </c:pt>
                <c:pt idx="3">
                  <c:v>2.8288911463732358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D4-4EF7-AEDA-8DF6A4AFD3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607112143"/>
        <c:axId val="1607106735"/>
      </c:barChart>
      <c:catAx>
        <c:axId val="1607112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07106735"/>
        <c:crosses val="autoZero"/>
        <c:auto val="1"/>
        <c:lblAlgn val="ctr"/>
        <c:lblOffset val="100"/>
        <c:noMultiLvlLbl val="0"/>
      </c:catAx>
      <c:valAx>
        <c:axId val="1607106735"/>
        <c:scaling>
          <c:orientation val="minMax"/>
        </c:scaling>
        <c:delete val="1"/>
        <c:axPos val="l"/>
        <c:numFmt formatCode="###0.0" sourceLinked="1"/>
        <c:majorTickMark val="out"/>
        <c:minorTickMark val="none"/>
        <c:tickLblPos val="nextTo"/>
        <c:crossAx val="16071121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747549217354777E-2"/>
          <c:y val="6.4153265921447808E-2"/>
          <c:w val="0.96650490156529045"/>
          <c:h val="0.866637459286830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'Estado de excepción'!$D$80</c:f>
              <c:strCache>
                <c:ptCount val="1"/>
                <c:pt idx="0">
                  <c:v>Cautín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'Estado de excepción'!$C$81:$C$84</c:f>
              <c:strCache>
                <c:ptCount val="4"/>
                <c:pt idx="0">
                  <c:v>De acuerdo</c:v>
                </c:pt>
                <c:pt idx="1">
                  <c:v> Ni acuerdo ni en Desacuerdo</c:v>
                </c:pt>
                <c:pt idx="2">
                  <c:v>En desacuerdo</c:v>
                </c:pt>
                <c:pt idx="3">
                  <c:v>NS/NR</c:v>
                </c:pt>
              </c:strCache>
            </c:strRef>
          </c:cat>
          <c:val>
            <c:numRef>
              <c:f>'Estado de excepción'!$D$81:$D$84</c:f>
              <c:numCache>
                <c:formatCode>###0.0%</c:formatCode>
                <c:ptCount val="4"/>
                <c:pt idx="0">
                  <c:v>0.71377459749552774</c:v>
                </c:pt>
                <c:pt idx="1">
                  <c:v>5.5456171735241505E-2</c:v>
                </c:pt>
                <c:pt idx="2">
                  <c:v>0.18067978533094814</c:v>
                </c:pt>
                <c:pt idx="3" formatCode="###0%">
                  <c:v>5.008944543828265E-2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E0-4384-9851-5730B48DD62D}"/>
            </c:ext>
          </c:extLst>
        </c:ser>
        <c:ser>
          <c:idx val="1"/>
          <c:order val="1"/>
          <c:tx>
            <c:strRef>
              <c:f>'Estado de excepción'!$E$80</c:f>
              <c:strCache>
                <c:ptCount val="1"/>
                <c:pt idx="0">
                  <c:v>Malleco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'Estado de excepción'!$C$81:$C$84</c:f>
              <c:strCache>
                <c:ptCount val="4"/>
                <c:pt idx="0">
                  <c:v>De acuerdo</c:v>
                </c:pt>
                <c:pt idx="1">
                  <c:v> Ni acuerdo ni en Desacuerdo</c:v>
                </c:pt>
                <c:pt idx="2">
                  <c:v>En desacuerdo</c:v>
                </c:pt>
                <c:pt idx="3">
                  <c:v>NS/NR</c:v>
                </c:pt>
              </c:strCache>
            </c:strRef>
          </c:cat>
          <c:val>
            <c:numRef>
              <c:f>'Estado de excepción'!$E$81:$E$84</c:f>
              <c:numCache>
                <c:formatCode>###0.0%</c:formatCode>
                <c:ptCount val="4"/>
                <c:pt idx="0">
                  <c:v>0.80921052631578949</c:v>
                </c:pt>
                <c:pt idx="1">
                  <c:v>3.2894736842105261E-2</c:v>
                </c:pt>
                <c:pt idx="2">
                  <c:v>0.125</c:v>
                </c:pt>
                <c:pt idx="3">
                  <c:v>3.2894736842105261E-2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E0-4384-9851-5730B48DD6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627206799"/>
        <c:axId val="1627207631"/>
      </c:barChart>
      <c:catAx>
        <c:axId val="1627206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27207631"/>
        <c:crosses val="autoZero"/>
        <c:auto val="1"/>
        <c:lblAlgn val="ctr"/>
        <c:lblOffset val="100"/>
        <c:noMultiLvlLbl val="0"/>
      </c:catAx>
      <c:valAx>
        <c:axId val="1627207631"/>
        <c:scaling>
          <c:orientation val="minMax"/>
        </c:scaling>
        <c:delete val="1"/>
        <c:axPos val="l"/>
        <c:numFmt formatCode="###0.0%" sourceLinked="1"/>
        <c:majorTickMark val="none"/>
        <c:minorTickMark val="none"/>
        <c:tickLblPos val="nextTo"/>
        <c:crossAx val="16272067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5866536-E4F4-4F72-A9EF-D1FB81304F48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05DD-4235-9CCE-6FE5B8367C5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9CAC52B-9AB6-43B0-BE23-0DD195E78668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05DD-4235-9CCE-6FE5B8367C5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D2B3F50-6561-425A-A7DC-25FBF853C26C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05DD-4235-9CCE-6FE5B8367C5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660E023-60F1-4213-A7BE-34AA9F245707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05DD-4235-9CCE-6FE5B8367C5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1452304-2CAB-4757-B2B0-A3F17E1361F8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05DD-4235-9CCE-6FE5B8367C5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C209FA5-18BC-4A6E-AEB1-05DAB2421EA2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5DD-4235-9CCE-6FE5B8367C5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31CBDE7-9832-4513-8E31-39986D24E1FD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05DD-4235-9CCE-6FE5B8367C5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5E13714D-77DC-4441-B9E8-ED0899B261F0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5DD-4235-9CCE-6FE5B8367C5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E50F1E86-D43F-44D8-B318-E2258268B2D6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5DD-4235-9CCE-6FE5B8367C5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7CC37A0E-CA00-4873-B470-3EA8C38D81A7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5DD-4235-9CCE-6FE5B8367C5C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983A0A7A-6E37-4BF3-B180-2983E38EA558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5DD-4235-9CCE-6FE5B8367C5C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B79925D3-7FB9-4BC6-8B91-83B23C8BC700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5DD-4235-9CCE-6FE5B8367C5C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4029E151-7AB8-4A17-9A76-451EB556A2B6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5DD-4235-9CCE-6FE5B8367C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'Estado de excepción'!$C$47:$C$59</c:f>
              <c:strCache>
                <c:ptCount val="13"/>
                <c:pt idx="0">
                  <c:v>Estado de excepción</c:v>
                </c:pt>
                <c:pt idx="1">
                  <c:v>Ninguno</c:v>
                </c:pt>
                <c:pt idx="2">
                  <c:v>Respeto/Imagen</c:v>
                </c:pt>
                <c:pt idx="3">
                  <c:v>Represión</c:v>
                </c:pt>
                <c:pt idx="4">
                  <c:v>Otro</c:v>
                </c:pt>
                <c:pt idx="5">
                  <c:v>Terrorismo / Ataques terroristas</c:v>
                </c:pt>
                <c:pt idx="6">
                  <c:v>No sabe/ No responde</c:v>
                </c:pt>
                <c:pt idx="7">
                  <c:v>Ayuda/resguardo</c:v>
                </c:pt>
                <c:pt idx="8">
                  <c:v>Control de la delincuencia</c:v>
                </c:pt>
                <c:pt idx="9">
                  <c:v>Violencia</c:v>
                </c:pt>
                <c:pt idx="10">
                  <c:v>Orden</c:v>
                </c:pt>
                <c:pt idx="11">
                  <c:v>Conflicto Mapuche</c:v>
                </c:pt>
                <c:pt idx="12">
                  <c:v>Seguridad</c:v>
                </c:pt>
              </c:strCache>
            </c:strRef>
          </c:cat>
          <c:val>
            <c:numRef>
              <c:f>'Estado de excepción'!$D$47:$D$59</c:f>
              <c:numCache>
                <c:formatCode>General</c:formatCode>
                <c:ptCount val="13"/>
                <c:pt idx="0">
                  <c:v>1.2</c:v>
                </c:pt>
                <c:pt idx="1">
                  <c:v>2.2999999999999998</c:v>
                </c:pt>
                <c:pt idx="2">
                  <c:v>2.5</c:v>
                </c:pt>
                <c:pt idx="3">
                  <c:v>3.2</c:v>
                </c:pt>
                <c:pt idx="4">
                  <c:v>3.8</c:v>
                </c:pt>
                <c:pt idx="5">
                  <c:v>5</c:v>
                </c:pt>
                <c:pt idx="6">
                  <c:v>6.4</c:v>
                </c:pt>
                <c:pt idx="7">
                  <c:v>6.7</c:v>
                </c:pt>
                <c:pt idx="8">
                  <c:v>7.9</c:v>
                </c:pt>
                <c:pt idx="9">
                  <c:v>8.4</c:v>
                </c:pt>
                <c:pt idx="10">
                  <c:v>12.8</c:v>
                </c:pt>
                <c:pt idx="11">
                  <c:v>17.3</c:v>
                </c:pt>
                <c:pt idx="12">
                  <c:v>22.4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DD-4235-9CCE-6FE5B8367C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607369807"/>
        <c:axId val="1607371055"/>
      </c:barChart>
      <c:catAx>
        <c:axId val="16073698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07371055"/>
        <c:crosses val="autoZero"/>
        <c:auto val="1"/>
        <c:lblAlgn val="ctr"/>
        <c:lblOffset val="100"/>
        <c:noMultiLvlLbl val="0"/>
      </c:catAx>
      <c:valAx>
        <c:axId val="160737105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07369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'Principal problema de la región'!$K$20</c:f>
              <c:strCache>
                <c:ptCount val="1"/>
                <c:pt idx="0">
                  <c:v>Cautín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'Principal problema de la región'!$J$21:$J$30</c:f>
              <c:strCache>
                <c:ptCount val="10"/>
                <c:pt idx="0">
                  <c:v>No sabe/ No responde</c:v>
                </c:pt>
                <c:pt idx="1">
                  <c:v>Infraestructura y Movilidad</c:v>
                </c:pt>
                <c:pt idx="2">
                  <c:v>Medioambiente</c:v>
                </c:pt>
                <c:pt idx="3">
                  <c:v>Sociales y Culturales</c:v>
                </c:pt>
                <c:pt idx="4">
                  <c:v>Otro</c:v>
                </c:pt>
                <c:pt idx="5">
                  <c:v>Problemas sociales</c:v>
                </c:pt>
                <c:pt idx="6">
                  <c:v>Politica y Gobernanza</c:v>
                </c:pt>
                <c:pt idx="7">
                  <c:v>Situación Económica</c:v>
                </c:pt>
                <c:pt idx="8">
                  <c:v>Conflicto y Violencia</c:v>
                </c:pt>
                <c:pt idx="9">
                  <c:v>Seguridad</c:v>
                </c:pt>
              </c:strCache>
            </c:strRef>
          </c:cat>
          <c:val>
            <c:numRef>
              <c:f>'Principal problema de la región'!$K$21:$K$30</c:f>
              <c:numCache>
                <c:formatCode>###0.0%</c:formatCode>
                <c:ptCount val="10"/>
                <c:pt idx="0">
                  <c:v>1.0771992818671455E-2</c:v>
                </c:pt>
                <c:pt idx="1">
                  <c:v>1.7953321364452424E-2</c:v>
                </c:pt>
                <c:pt idx="2">
                  <c:v>2.5134649910233394E-2</c:v>
                </c:pt>
                <c:pt idx="3">
                  <c:v>2.6929982046678635E-2</c:v>
                </c:pt>
                <c:pt idx="4">
                  <c:v>4.3087971274685818E-2</c:v>
                </c:pt>
                <c:pt idx="5">
                  <c:v>6.6427289048473961E-2</c:v>
                </c:pt>
                <c:pt idx="6">
                  <c:v>8.7971274685816864E-2</c:v>
                </c:pt>
                <c:pt idx="7">
                  <c:v>0.15260323159784561</c:v>
                </c:pt>
                <c:pt idx="8">
                  <c:v>0.17055655296229802</c:v>
                </c:pt>
                <c:pt idx="9">
                  <c:v>0.3985637342908438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9D-4AE5-B1BA-3D65567DCAAC}"/>
            </c:ext>
          </c:extLst>
        </c:ser>
        <c:ser>
          <c:idx val="1"/>
          <c:order val="1"/>
          <c:tx>
            <c:strRef>
              <c:f>'Principal problema de la región'!$L$20</c:f>
              <c:strCache>
                <c:ptCount val="1"/>
                <c:pt idx="0">
                  <c:v>Malleco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'Principal problema de la región'!$J$21:$J$30</c:f>
              <c:strCache>
                <c:ptCount val="10"/>
                <c:pt idx="0">
                  <c:v>No sabe/ No responde</c:v>
                </c:pt>
                <c:pt idx="1">
                  <c:v>Infraestructura y Movilidad</c:v>
                </c:pt>
                <c:pt idx="2">
                  <c:v>Medioambiente</c:v>
                </c:pt>
                <c:pt idx="3">
                  <c:v>Sociales y Culturales</c:v>
                </c:pt>
                <c:pt idx="4">
                  <c:v>Otro</c:v>
                </c:pt>
                <c:pt idx="5">
                  <c:v>Problemas sociales</c:v>
                </c:pt>
                <c:pt idx="6">
                  <c:v>Politica y Gobernanza</c:v>
                </c:pt>
                <c:pt idx="7">
                  <c:v>Situación Económica</c:v>
                </c:pt>
                <c:pt idx="8">
                  <c:v>Conflicto y Violencia</c:v>
                </c:pt>
                <c:pt idx="9">
                  <c:v>Seguridad</c:v>
                </c:pt>
              </c:strCache>
            </c:strRef>
          </c:cat>
          <c:val>
            <c:numRef>
              <c:f>'Principal problema de la región'!$L$21:$L$30</c:f>
              <c:numCache>
                <c:formatCode>###0.0%</c:formatCode>
                <c:ptCount val="10"/>
                <c:pt idx="0">
                  <c:v>1.9736842105263157E-2</c:v>
                </c:pt>
                <c:pt idx="1">
                  <c:v>0</c:v>
                </c:pt>
                <c:pt idx="2">
                  <c:v>1.3157894736842105E-2</c:v>
                </c:pt>
                <c:pt idx="3">
                  <c:v>6.5789473684210523E-3</c:v>
                </c:pt>
                <c:pt idx="4">
                  <c:v>6.5789473684210523E-2</c:v>
                </c:pt>
                <c:pt idx="5">
                  <c:v>2.6315789473684209E-2</c:v>
                </c:pt>
                <c:pt idx="6">
                  <c:v>8.5526315789473686E-2</c:v>
                </c:pt>
                <c:pt idx="7">
                  <c:v>0.13157894736842105</c:v>
                </c:pt>
                <c:pt idx="8">
                  <c:v>0.23026315789473684</c:v>
                </c:pt>
                <c:pt idx="9">
                  <c:v>0.42105263157894735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9D-4AE5-B1BA-3D65567DCAA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29237599"/>
        <c:axId val="1429234687"/>
      </c:barChart>
      <c:catAx>
        <c:axId val="14292375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29234687"/>
        <c:crosses val="autoZero"/>
        <c:auto val="1"/>
        <c:lblAlgn val="ctr"/>
        <c:lblOffset val="100"/>
        <c:noMultiLvlLbl val="0"/>
      </c:catAx>
      <c:valAx>
        <c:axId val="1429234687"/>
        <c:scaling>
          <c:orientation val="minMax"/>
        </c:scaling>
        <c:delete val="1"/>
        <c:axPos val="b"/>
        <c:numFmt formatCode="###0.0%" sourceLinked="1"/>
        <c:majorTickMark val="none"/>
        <c:minorTickMark val="none"/>
        <c:tickLblPos val="nextTo"/>
        <c:crossAx val="14292375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2591446101172903"/>
          <c:y val="3.7437595563055356E-2"/>
          <c:w val="0.14817107797654189"/>
          <c:h val="4.79752101212687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'Principal problema de la región'!$Q$77</c:f>
              <c:strCache>
                <c:ptCount val="1"/>
                <c:pt idx="0">
                  <c:v>Cautín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'Principal problema de la región'!$P$78:$P$87</c:f>
              <c:strCache>
                <c:ptCount val="10"/>
                <c:pt idx="0">
                  <c:v>Medioambiente</c:v>
                </c:pt>
                <c:pt idx="1">
                  <c:v>Otro</c:v>
                </c:pt>
                <c:pt idx="2">
                  <c:v>NS/NR</c:v>
                </c:pt>
                <c:pt idx="3">
                  <c:v>Infraestructura y Movilidad</c:v>
                </c:pt>
                <c:pt idx="4">
                  <c:v>Sociales y Culturales</c:v>
                </c:pt>
                <c:pt idx="5">
                  <c:v>Política y Gobernanza</c:v>
                </c:pt>
                <c:pt idx="6">
                  <c:v>Problemas Sociales</c:v>
                </c:pt>
                <c:pt idx="7">
                  <c:v>Situación Económica</c:v>
                </c:pt>
                <c:pt idx="8">
                  <c:v>Conflicto y violencia</c:v>
                </c:pt>
                <c:pt idx="9">
                  <c:v>Seguridad</c:v>
                </c:pt>
              </c:strCache>
            </c:strRef>
          </c:cat>
          <c:val>
            <c:numRef>
              <c:f>'Principal problema de la región'!$Q$78:$Q$87</c:f>
              <c:numCache>
                <c:formatCode>0.0%</c:formatCode>
                <c:ptCount val="10"/>
                <c:pt idx="0">
                  <c:v>1.2999999999999999E-2</c:v>
                </c:pt>
                <c:pt idx="1">
                  <c:v>2.7E-2</c:v>
                </c:pt>
                <c:pt idx="2">
                  <c:v>1.7999999999999999E-2</c:v>
                </c:pt>
                <c:pt idx="3">
                  <c:v>8.9999999999999993E-3</c:v>
                </c:pt>
                <c:pt idx="4">
                  <c:v>3.9E-2</c:v>
                </c:pt>
                <c:pt idx="5">
                  <c:v>6.6000000000000003E-2</c:v>
                </c:pt>
                <c:pt idx="6">
                  <c:v>0.151</c:v>
                </c:pt>
                <c:pt idx="7">
                  <c:v>0.129</c:v>
                </c:pt>
                <c:pt idx="8" formatCode="0%">
                  <c:v>0.09</c:v>
                </c:pt>
                <c:pt idx="9">
                  <c:v>0.45800000000000002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AE-4C97-8159-4AEA04D1B804}"/>
            </c:ext>
          </c:extLst>
        </c:ser>
        <c:ser>
          <c:idx val="1"/>
          <c:order val="1"/>
          <c:tx>
            <c:strRef>
              <c:f>'Principal problema de la región'!$R$77</c:f>
              <c:strCache>
                <c:ptCount val="1"/>
                <c:pt idx="0">
                  <c:v>Malleco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'Principal problema de la región'!$P$78:$P$87</c:f>
              <c:strCache>
                <c:ptCount val="10"/>
                <c:pt idx="0">
                  <c:v>Medioambiente</c:v>
                </c:pt>
                <c:pt idx="1">
                  <c:v>Otro</c:v>
                </c:pt>
                <c:pt idx="2">
                  <c:v>NS/NR</c:v>
                </c:pt>
                <c:pt idx="3">
                  <c:v>Infraestructura y Movilidad</c:v>
                </c:pt>
                <c:pt idx="4">
                  <c:v>Sociales y Culturales</c:v>
                </c:pt>
                <c:pt idx="5">
                  <c:v>Política y Gobernanza</c:v>
                </c:pt>
                <c:pt idx="6">
                  <c:v>Problemas Sociales</c:v>
                </c:pt>
                <c:pt idx="7">
                  <c:v>Situación Económica</c:v>
                </c:pt>
                <c:pt idx="8">
                  <c:v>Conflicto y violencia</c:v>
                </c:pt>
                <c:pt idx="9">
                  <c:v>Seguridad</c:v>
                </c:pt>
              </c:strCache>
            </c:strRef>
          </c:cat>
          <c:val>
            <c:numRef>
              <c:f>'Principal problema de la región'!$R$78:$R$87</c:f>
              <c:numCache>
                <c:formatCode>0.0%</c:formatCode>
                <c:ptCount val="10"/>
                <c:pt idx="0" formatCode="General">
                  <c:v>0</c:v>
                </c:pt>
                <c:pt idx="1">
                  <c:v>1.2999999999999999E-2</c:v>
                </c:pt>
                <c:pt idx="2">
                  <c:v>0.02</c:v>
                </c:pt>
                <c:pt idx="3">
                  <c:v>3.3000000000000002E-2</c:v>
                </c:pt>
                <c:pt idx="4">
                  <c:v>4.5999999999999999E-2</c:v>
                </c:pt>
                <c:pt idx="5">
                  <c:v>7.1999999999999995E-2</c:v>
                </c:pt>
                <c:pt idx="6">
                  <c:v>9.1999999999999998E-2</c:v>
                </c:pt>
                <c:pt idx="7">
                  <c:v>9.9000000000000005E-2</c:v>
                </c:pt>
                <c:pt idx="8">
                  <c:v>0.11799999999999999</c:v>
                </c:pt>
                <c:pt idx="9">
                  <c:v>0.50700000000000001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AE-4C97-8159-4AEA04D1B8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6578735"/>
        <c:axId val="526563759"/>
      </c:barChart>
      <c:catAx>
        <c:axId val="5265787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26563759"/>
        <c:crosses val="autoZero"/>
        <c:auto val="1"/>
        <c:lblAlgn val="ctr"/>
        <c:lblOffset val="100"/>
        <c:noMultiLvlLbl val="0"/>
      </c:catAx>
      <c:valAx>
        <c:axId val="526563759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526578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4481214860489598"/>
          <c:y val="3.8209846143315879E-2"/>
          <c:w val="0.20328952187921429"/>
          <c:h val="4.02997291651505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'Migrantes x Cautin'!$J$5</c:f>
              <c:strCache>
                <c:ptCount val="1"/>
                <c:pt idx="0">
                  <c:v>Muy desacuerdo</c:v>
                </c:pt>
              </c:strCache>
            </c:strRef>
          </c:tx>
          <c:spPr>
            <a:solidFill>
              <a:srgbClr val="BD2929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4C91791-594C-4476-B5C3-723322D6E6F7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8D7-455B-94E6-EE0E5247901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1738725-4A22-4C77-93DB-2AB209FEDB8D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8D7-455B-94E6-EE0E5247901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78D7-455B-94E6-EE0E5247901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B680E42-7DE7-4ECC-BC66-083D78F13981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78D7-455B-94E6-EE0E5247901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CF6AC17-2857-41A7-A0AB-542407530C54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F-78D7-455B-94E6-EE0E5247901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75E3024-8FC3-4EA7-8872-F1BD87D7ECAE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6-78D7-455B-94E6-EE0E524790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'Migrantes x Cautin'!$K$4:$P$4</c:f>
              <c:strCache>
                <c:ptCount val="6"/>
                <c:pt idx="0">
                  <c:v>Haitiana</c:v>
                </c:pt>
                <c:pt idx="1">
                  <c:v>Colombiana</c:v>
                </c:pt>
                <c:pt idx="2">
                  <c:v>China</c:v>
                </c:pt>
                <c:pt idx="3">
                  <c:v>Venezolana</c:v>
                </c:pt>
                <c:pt idx="4">
                  <c:v>Alemana</c:v>
                </c:pt>
                <c:pt idx="5">
                  <c:v>Italiana</c:v>
                </c:pt>
              </c:strCache>
            </c:strRef>
          </c:cat>
          <c:val>
            <c:numRef>
              <c:f>'Migrantes x Cautin'!$K$5:$P$5</c:f>
              <c:numCache>
                <c:formatCode>###0.0</c:formatCode>
                <c:ptCount val="6"/>
                <c:pt idx="0">
                  <c:v>5.4026948213273727</c:v>
                </c:pt>
                <c:pt idx="1">
                  <c:v>5.4953931569228125</c:v>
                </c:pt>
                <c:pt idx="2">
                  <c:v>5.0454410088730128</c:v>
                </c:pt>
                <c:pt idx="3">
                  <c:v>6.3168832665379249</c:v>
                </c:pt>
                <c:pt idx="4" formatCode="###0">
                  <c:v>3.9849557258411461</c:v>
                </c:pt>
                <c:pt idx="5">
                  <c:v>3.814617440432936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D7-455B-94E6-EE0E52479019}"/>
            </c:ext>
          </c:extLst>
        </c:ser>
        <c:ser>
          <c:idx val="1"/>
          <c:order val="1"/>
          <c:tx>
            <c:strRef>
              <c:f>'Migrantes x Cautin'!$J$6</c:f>
              <c:strCache>
                <c:ptCount val="1"/>
                <c:pt idx="0">
                  <c:v>En desacuerdo</c:v>
                </c:pt>
              </c:strCache>
            </c:strRef>
          </c:tx>
          <c:spPr>
            <a:solidFill>
              <a:srgbClr val="FF824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7626998775291991E-3"/>
                  <c:y val="-1.0307073695982811E-2"/>
                </c:manualLayout>
              </c:layout>
              <c:tx>
                <c:rich>
                  <a:bodyPr/>
                  <a:lstStyle/>
                  <a:p>
                    <a:fld id="{E09904F6-117B-40D8-8731-B53B64B3FAD1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78D7-455B-94E6-EE0E52479019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8BA34A3-7B7B-4A81-86F5-E6EE963D3AD6}" type="VALUE">
                      <a:rPr lang="en-US" sz="1100" smtClean="0"/>
                      <a:pPr>
                        <a:defRPr sz="1100"/>
                      </a:pPr>
                      <a:t>[VALOR]</a:t>
                    </a:fld>
                    <a:r>
                      <a:rPr lang="en-US" sz="110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78D7-455B-94E6-EE0E5247901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6D89541-D374-466B-8CF3-C6E7EC350CE9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78D7-455B-94E6-EE0E5247901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DCDD0F1-2EB5-40A1-BB9A-F5BC1CE48500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78D7-455B-94E6-EE0E5247901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C0920A7-8862-46AC-B4E8-2B33EF1FE3D3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0-78D7-455B-94E6-EE0E5247901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D715460-C162-4942-AC5B-4C243A90DBAE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7-78D7-455B-94E6-EE0E524790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'Migrantes x Cautin'!$K$4:$P$4</c:f>
              <c:strCache>
                <c:ptCount val="6"/>
                <c:pt idx="0">
                  <c:v>Haitiana</c:v>
                </c:pt>
                <c:pt idx="1">
                  <c:v>Colombiana</c:v>
                </c:pt>
                <c:pt idx="2">
                  <c:v>China</c:v>
                </c:pt>
                <c:pt idx="3">
                  <c:v>Venezolana</c:v>
                </c:pt>
                <c:pt idx="4">
                  <c:v>Alemana</c:v>
                </c:pt>
                <c:pt idx="5">
                  <c:v>Italiana</c:v>
                </c:pt>
              </c:strCache>
            </c:strRef>
          </c:cat>
          <c:val>
            <c:numRef>
              <c:f>'Migrantes x Cautin'!$K$6:$P$6</c:f>
              <c:numCache>
                <c:formatCode>###0.0</c:formatCode>
                <c:ptCount val="6"/>
                <c:pt idx="0">
                  <c:v>10.873143390529757</c:v>
                </c:pt>
                <c:pt idx="1">
                  <c:v>13.859474268300334</c:v>
                </c:pt>
                <c:pt idx="2">
                  <c:v>11.613484250011947</c:v>
                </c:pt>
                <c:pt idx="3">
                  <c:v>13.65194470883519</c:v>
                </c:pt>
                <c:pt idx="4">
                  <c:v>8.5492674141468239</c:v>
                </c:pt>
                <c:pt idx="5">
                  <c:v>7.6559990997757703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D7-455B-94E6-EE0E52479019}"/>
            </c:ext>
          </c:extLst>
        </c:ser>
        <c:ser>
          <c:idx val="2"/>
          <c:order val="2"/>
          <c:tx>
            <c:strRef>
              <c:f>'Migrantes x Cautin'!$J$7</c:f>
              <c:strCache>
                <c:ptCount val="1"/>
                <c:pt idx="0">
                  <c:v>Ni de acuerdo ni en desacuerdo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040477621214602E-17"/>
                  <c:y val="-3.0921221087948245E-2"/>
                </c:manualLayout>
              </c:layout>
              <c:tx>
                <c:rich>
                  <a:bodyPr/>
                  <a:lstStyle/>
                  <a:p>
                    <a:fld id="{5F92F211-83B8-4FAB-BC76-D6A524E26083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78D7-455B-94E6-EE0E52479019}"/>
                </c:ext>
              </c:extLst>
            </c:dLbl>
            <c:dLbl>
              <c:idx val="1"/>
              <c:layout>
                <c:manualLayout>
                  <c:x val="0"/>
                  <c:y val="-2.8344452663952472E-2"/>
                </c:manualLayout>
              </c:layout>
              <c:tx>
                <c:rich>
                  <a:bodyPr/>
                  <a:lstStyle/>
                  <a:p>
                    <a:fld id="{7A326010-F0C5-4150-A88E-E4E2B70FA2E5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78D7-455B-94E6-EE0E5247901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1E2978B-B746-464B-922A-81AABCF87861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78D7-455B-94E6-EE0E52479019}"/>
                </c:ext>
              </c:extLst>
            </c:dLbl>
            <c:dLbl>
              <c:idx val="3"/>
              <c:layout>
                <c:manualLayout>
                  <c:x val="-2.1906749693823791E-3"/>
                  <c:y val="-4.6381831631922221E-2"/>
                </c:manualLayout>
              </c:layout>
              <c:tx>
                <c:rich>
                  <a:bodyPr/>
                  <a:lstStyle/>
                  <a:p>
                    <a:fld id="{27B0792C-36BB-40E2-A1F1-3A6B2496A9ED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A-78D7-455B-94E6-EE0E5247901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3954EC3-E596-4080-AB14-CF0C150617A4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78D7-455B-94E6-EE0E5247901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9B9F5CF-DA22-4752-ACCE-12F129331302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8-78D7-455B-94E6-EE0E524790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'Migrantes x Cautin'!$K$4:$P$4</c:f>
              <c:strCache>
                <c:ptCount val="6"/>
                <c:pt idx="0">
                  <c:v>Haitiana</c:v>
                </c:pt>
                <c:pt idx="1">
                  <c:v>Colombiana</c:v>
                </c:pt>
                <c:pt idx="2">
                  <c:v>China</c:v>
                </c:pt>
                <c:pt idx="3">
                  <c:v>Venezolana</c:v>
                </c:pt>
                <c:pt idx="4">
                  <c:v>Alemana</c:v>
                </c:pt>
                <c:pt idx="5">
                  <c:v>Italiana</c:v>
                </c:pt>
              </c:strCache>
            </c:strRef>
          </c:cat>
          <c:val>
            <c:numRef>
              <c:f>'Migrantes x Cautin'!$K$7:$P$7</c:f>
              <c:numCache>
                <c:formatCode>###0.0</c:formatCode>
                <c:ptCount val="6"/>
                <c:pt idx="0" formatCode="###0">
                  <c:v>13.992772866447551</c:v>
                </c:pt>
                <c:pt idx="1">
                  <c:v>14.069759733819545</c:v>
                </c:pt>
                <c:pt idx="2">
                  <c:v>14.817475212402003</c:v>
                </c:pt>
                <c:pt idx="3">
                  <c:v>14.353044328263772</c:v>
                </c:pt>
                <c:pt idx="4" formatCode="###0">
                  <c:v>14.984167890778464</c:v>
                </c:pt>
                <c:pt idx="5">
                  <c:v>14.673512202167164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D7-455B-94E6-EE0E52479019}"/>
            </c:ext>
          </c:extLst>
        </c:ser>
        <c:ser>
          <c:idx val="3"/>
          <c:order val="3"/>
          <c:tx>
            <c:strRef>
              <c:f>'Migrantes x Cautin'!$J$8</c:f>
              <c:strCache>
                <c:ptCount val="1"/>
                <c:pt idx="0">
                  <c:v>De acuerdo</c:v>
                </c:pt>
              </c:strCache>
            </c:strRef>
          </c:tx>
          <c:spPr>
            <a:solidFill>
              <a:srgbClr val="73C77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F5CC7F7-2540-4263-91DF-98A59089A3B6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8D7-455B-94E6-EE0E5247901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336E38C-33FD-4C45-8251-31A512199DD6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78D7-455B-94E6-EE0E5247901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284242B-FFBE-44F4-8D05-D0CA521262B5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78D7-455B-94E6-EE0E5247901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021C25A-145E-4A99-B75A-25E15D3EB25A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D-78D7-455B-94E6-EE0E5247901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008D2F6-69B4-4E14-93B1-7C05651EAAA9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2-78D7-455B-94E6-EE0E5247901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8079333-3FAA-4A13-B908-C7C489B1D535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3-78D7-455B-94E6-EE0E524790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'Migrantes x Cautin'!$K$4:$P$4</c:f>
              <c:strCache>
                <c:ptCount val="6"/>
                <c:pt idx="0">
                  <c:v>Haitiana</c:v>
                </c:pt>
                <c:pt idx="1">
                  <c:v>Colombiana</c:v>
                </c:pt>
                <c:pt idx="2">
                  <c:v>China</c:v>
                </c:pt>
                <c:pt idx="3">
                  <c:v>Venezolana</c:v>
                </c:pt>
                <c:pt idx="4">
                  <c:v>Alemana</c:v>
                </c:pt>
                <c:pt idx="5">
                  <c:v>Italiana</c:v>
                </c:pt>
              </c:strCache>
            </c:strRef>
          </c:cat>
          <c:val>
            <c:numRef>
              <c:f>'Migrantes x Cautin'!$K$8:$P$8</c:f>
              <c:numCache>
                <c:formatCode>###0.0</c:formatCode>
                <c:ptCount val="6"/>
                <c:pt idx="0">
                  <c:v>54.369884341616896</c:v>
                </c:pt>
                <c:pt idx="1">
                  <c:v>51.695809682224066</c:v>
                </c:pt>
                <c:pt idx="2">
                  <c:v>53.652599592705855</c:v>
                </c:pt>
                <c:pt idx="3">
                  <c:v>51.316400928120828</c:v>
                </c:pt>
                <c:pt idx="4">
                  <c:v>57.797851271503596</c:v>
                </c:pt>
                <c:pt idx="5">
                  <c:v>58.600265078712496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D7-455B-94E6-EE0E52479019}"/>
            </c:ext>
          </c:extLst>
        </c:ser>
        <c:ser>
          <c:idx val="4"/>
          <c:order val="4"/>
          <c:tx>
            <c:strRef>
              <c:f>'Migrantes x Cautin'!$J$9</c:f>
              <c:strCache>
                <c:ptCount val="1"/>
                <c:pt idx="0">
                  <c:v>Muy de acuerdo</c:v>
                </c:pt>
              </c:strCache>
            </c:strRef>
          </c:tx>
          <c:spPr>
            <a:solidFill>
              <a:srgbClr val="2A682D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C83F215-8CE3-4621-B0CB-0AE916C24B4F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8D7-455B-94E6-EE0E5247901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E9A8DCE-8867-4335-8C5F-38F988C6DC0E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78D7-455B-94E6-EE0E5247901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75C68F5-C78C-4F04-B6F6-67C88474D85A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78D7-455B-94E6-EE0E5247901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F858F35-4CAB-479D-BE2E-AF879AA9CA98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C-78D7-455B-94E6-EE0E5247901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AB5126F-9B5F-4EE7-809B-D64E486759C6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4-78D7-455B-94E6-EE0E5247901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04C7BF4-826F-41D1-AB73-B0CEA45F8CA2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9-78D7-455B-94E6-EE0E524790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'Migrantes x Cautin'!$K$4:$P$4</c:f>
              <c:strCache>
                <c:ptCount val="6"/>
                <c:pt idx="0">
                  <c:v>Haitiana</c:v>
                </c:pt>
                <c:pt idx="1">
                  <c:v>Colombiana</c:v>
                </c:pt>
                <c:pt idx="2">
                  <c:v>China</c:v>
                </c:pt>
                <c:pt idx="3">
                  <c:v>Venezolana</c:v>
                </c:pt>
                <c:pt idx="4">
                  <c:v>Alemana</c:v>
                </c:pt>
                <c:pt idx="5">
                  <c:v>Italiana</c:v>
                </c:pt>
              </c:strCache>
            </c:strRef>
          </c:cat>
          <c:val>
            <c:numRef>
              <c:f>'Migrantes x Cautin'!$K$9:$P$9</c:f>
              <c:numCache>
                <c:formatCode>###0.0</c:formatCode>
                <c:ptCount val="6"/>
                <c:pt idx="0">
                  <c:v>12.713436498485436</c:v>
                </c:pt>
                <c:pt idx="1">
                  <c:v>12.168574388775458</c:v>
                </c:pt>
                <c:pt idx="2">
                  <c:v>12.303363079985949</c:v>
                </c:pt>
                <c:pt idx="3">
                  <c:v>12.115168882422729</c:v>
                </c:pt>
                <c:pt idx="4">
                  <c:v>12.249957573633221</c:v>
                </c:pt>
                <c:pt idx="5" formatCode="###0">
                  <c:v>13.009048293092071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D7-455B-94E6-EE0E52479019}"/>
            </c:ext>
          </c:extLst>
        </c:ser>
        <c:ser>
          <c:idx val="5"/>
          <c:order val="5"/>
          <c:tx>
            <c:strRef>
              <c:f>'Migrantes x Cautin'!$J$10</c:f>
              <c:strCache>
                <c:ptCount val="1"/>
                <c:pt idx="0">
                  <c:v>NS/NR</c:v>
                </c:pt>
              </c:strCache>
            </c:strRef>
          </c:tx>
          <c:spPr>
            <a:solidFill>
              <a:srgbClr val="5F5F5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19570EE-443E-4ABE-A312-ACD8E0CDA56B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78D7-455B-94E6-EE0E5247901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AC70DA2-7EA2-4820-A280-9CFBF5EF7DDB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78D7-455B-94E6-EE0E5247901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17C2834-0478-4D40-92F6-F26116E5FC5C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8-78D7-455B-94E6-EE0E5247901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AFC29BE-2A29-4EDC-AA68-E3CCDBC8D2FD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E-78D7-455B-94E6-EE0E5247901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9D68010-0C4C-4792-BB68-00E164C70517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5-78D7-455B-94E6-EE0E5247901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F5CC3C3-6E21-486E-A69A-6982D4610208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A-78D7-455B-94E6-EE0E524790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'Migrantes x Cautin'!$K$4:$P$4</c:f>
              <c:strCache>
                <c:ptCount val="6"/>
                <c:pt idx="0">
                  <c:v>Haitiana</c:v>
                </c:pt>
                <c:pt idx="1">
                  <c:v>Colombiana</c:v>
                </c:pt>
                <c:pt idx="2">
                  <c:v>China</c:v>
                </c:pt>
                <c:pt idx="3">
                  <c:v>Venezolana</c:v>
                </c:pt>
                <c:pt idx="4">
                  <c:v>Alemana</c:v>
                </c:pt>
                <c:pt idx="5">
                  <c:v>Italiana</c:v>
                </c:pt>
              </c:strCache>
            </c:strRef>
          </c:cat>
          <c:val>
            <c:numRef>
              <c:f>'Migrantes x Cautin'!$K$10:$P$10</c:f>
              <c:numCache>
                <c:formatCode>###0.0</c:formatCode>
                <c:ptCount val="6"/>
                <c:pt idx="0">
                  <c:v>2.6480680815929865</c:v>
                </c:pt>
                <c:pt idx="1">
                  <c:v>2.7109887699577802</c:v>
                </c:pt>
                <c:pt idx="2">
                  <c:v>2.5676368560212355</c:v>
                </c:pt>
                <c:pt idx="3">
                  <c:v>2.2465578858195472</c:v>
                </c:pt>
                <c:pt idx="4">
                  <c:v>2.4338001240967548</c:v>
                </c:pt>
                <c:pt idx="5">
                  <c:v>2.2465578858195463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8D7-455B-94E6-EE0E524790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622101823"/>
        <c:axId val="1622113471"/>
      </c:barChart>
      <c:catAx>
        <c:axId val="162210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22113471"/>
        <c:crosses val="autoZero"/>
        <c:auto val="1"/>
        <c:lblAlgn val="ctr"/>
        <c:lblOffset val="100"/>
        <c:noMultiLvlLbl val="0"/>
      </c:catAx>
      <c:valAx>
        <c:axId val="1622113471"/>
        <c:scaling>
          <c:orientation val="minMax"/>
        </c:scaling>
        <c:delete val="1"/>
        <c:axPos val="l"/>
        <c:numFmt formatCode="###0.0" sourceLinked="1"/>
        <c:majorTickMark val="none"/>
        <c:minorTickMark val="none"/>
        <c:tickLblPos val="nextTo"/>
        <c:crossAx val="1622101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'Migrantes x Malleco'!$J$5</c:f>
              <c:strCache>
                <c:ptCount val="1"/>
                <c:pt idx="0">
                  <c:v>Muy desacuerdo</c:v>
                </c:pt>
              </c:strCache>
            </c:strRef>
          </c:tx>
          <c:spPr>
            <a:solidFill>
              <a:srgbClr val="BD2929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6A31D72-621B-4ECB-949B-FCA39A335505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8ACA-4CD0-BEE3-E3FB8FD997F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1BB3A7A-0BBD-48A5-8BD2-BEA786A7BAFF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8ACA-4CD0-BEE3-E3FB8FD997F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9FB1761-925E-4AE6-93DF-23F593C13F39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8-8ACA-4CD0-BEE3-E3FB8FD997F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1E13981-57B9-4E4A-97F8-4CEFBC173193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D-8ACA-4CD0-BEE3-E3FB8FD997F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4587628-37E9-4625-99B3-E42E494210D3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8ACA-4CD0-BEE3-E3FB8FD997F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FBBE103-FE88-4766-AE21-8FA9953F74BB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6-8ACA-4CD0-BEE3-E3FB8FD997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'Migrantes x Malleco'!$K$4:$P$4</c:f>
              <c:strCache>
                <c:ptCount val="6"/>
                <c:pt idx="0">
                  <c:v>Haitiana</c:v>
                </c:pt>
                <c:pt idx="1">
                  <c:v>Colombiana</c:v>
                </c:pt>
                <c:pt idx="2">
                  <c:v>China</c:v>
                </c:pt>
                <c:pt idx="3">
                  <c:v>Venezolana</c:v>
                </c:pt>
                <c:pt idx="4">
                  <c:v>Alemana</c:v>
                </c:pt>
                <c:pt idx="5">
                  <c:v>Italiana</c:v>
                </c:pt>
              </c:strCache>
            </c:strRef>
          </c:cat>
          <c:val>
            <c:numRef>
              <c:f>'Migrantes x Malleco'!$K$5:$P$5</c:f>
              <c:numCache>
                <c:formatCode>###0.0</c:formatCode>
                <c:ptCount val="6"/>
                <c:pt idx="0">
                  <c:v>1.7135802537719336</c:v>
                </c:pt>
                <c:pt idx="1">
                  <c:v>3.2287864044172934</c:v>
                </c:pt>
                <c:pt idx="2">
                  <c:v>1.7135802537719336</c:v>
                </c:pt>
                <c:pt idx="3">
                  <c:v>3.5339126290588783</c:v>
                </c:pt>
                <c:pt idx="4">
                  <c:v>0.58270014998703779</c:v>
                </c:pt>
                <c:pt idx="5">
                  <c:v>0.88782637462862335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CA-4CD0-BEE3-E3FB8FD997FE}"/>
            </c:ext>
          </c:extLst>
        </c:ser>
        <c:ser>
          <c:idx val="1"/>
          <c:order val="1"/>
          <c:tx>
            <c:strRef>
              <c:f>'Migrantes x Malleco'!$J$6</c:f>
              <c:strCache>
                <c:ptCount val="1"/>
                <c:pt idx="0">
                  <c:v>En desacuerdo</c:v>
                </c:pt>
              </c:strCache>
            </c:strRef>
          </c:tx>
          <c:spPr>
            <a:solidFill>
              <a:srgbClr val="FF824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17</a:t>
                    </a:r>
                    <a:r>
                      <a:rPr lang="en-US" dirty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8ACA-4CD0-BEE3-E3FB8FD997F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8ACA-4CD0-BEE3-E3FB8FD997F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47FFA73-2B8D-4654-94D3-95AB9EFBE8A3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8ACA-4CD0-BEE3-E3FB8FD997FE}"/>
                </c:ext>
              </c:extLst>
            </c:dLbl>
            <c:dLbl>
              <c:idx val="3"/>
              <c:layout>
                <c:manualLayout>
                  <c:x val="-2.2579734688117415E-3"/>
                  <c:y val="-1.5984792211336574E-2"/>
                </c:manualLayout>
              </c:layout>
              <c:tx>
                <c:rich>
                  <a:bodyPr/>
                  <a:lstStyle/>
                  <a:p>
                    <a:fld id="{56CCD75B-77A5-48C8-B09E-E54827732BEA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E-8ACA-4CD0-BEE3-E3FB8FD997F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95F985A-2BA9-4187-827E-4E4928F1F5FB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2-8ACA-4CD0-BEE3-E3FB8FD997F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BB9169A-0496-4259-A06D-7D00E78ACD5C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7-8ACA-4CD0-BEE3-E3FB8FD997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'Migrantes x Malleco'!$K$4:$P$4</c:f>
              <c:strCache>
                <c:ptCount val="6"/>
                <c:pt idx="0">
                  <c:v>Haitiana</c:v>
                </c:pt>
                <c:pt idx="1">
                  <c:v>Colombiana</c:v>
                </c:pt>
                <c:pt idx="2">
                  <c:v>China</c:v>
                </c:pt>
                <c:pt idx="3">
                  <c:v>Venezolana</c:v>
                </c:pt>
                <c:pt idx="4">
                  <c:v>Alemana</c:v>
                </c:pt>
                <c:pt idx="5">
                  <c:v>Italiana</c:v>
                </c:pt>
              </c:strCache>
            </c:strRef>
          </c:cat>
          <c:val>
            <c:numRef>
              <c:f>'Migrantes x Malleco'!$K$6:$P$6</c:f>
              <c:numCache>
                <c:formatCode>###0.0</c:formatCode>
                <c:ptCount val="6"/>
                <c:pt idx="0">
                  <c:v>17.019132504968066</c:v>
                </c:pt>
                <c:pt idx="1">
                  <c:v>20.007761241223783</c:v>
                </c:pt>
                <c:pt idx="2">
                  <c:v>17.804287879586877</c:v>
                </c:pt>
                <c:pt idx="3">
                  <c:v>19.464661002346176</c:v>
                </c:pt>
                <c:pt idx="4">
                  <c:v>11.807851016584458</c:v>
                </c:pt>
                <c:pt idx="5">
                  <c:v>10.193156113269907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CA-4CD0-BEE3-E3FB8FD997FE}"/>
            </c:ext>
          </c:extLst>
        </c:ser>
        <c:ser>
          <c:idx val="2"/>
          <c:order val="2"/>
          <c:tx>
            <c:strRef>
              <c:f>'Migrantes x Malleco'!$J$7</c:f>
              <c:strCache>
                <c:ptCount val="1"/>
                <c:pt idx="0">
                  <c:v>Ni de acuerdo ni en desacuerdo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397718831700486E-2"/>
                </c:manualLayout>
              </c:layout>
              <c:tx>
                <c:rich>
                  <a:bodyPr/>
                  <a:lstStyle/>
                  <a:p>
                    <a:fld id="{E72389CC-3CAC-49C4-B545-D709FF06148E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8ACA-4CD0-BEE3-E3FB8FD997F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C91BAC9-EDFF-4D76-B091-3A5695FF8926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8ACA-4CD0-BEE3-E3FB8FD997F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97610CE-1B50-4508-8189-B07FC429F606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A-8ACA-4CD0-BEE3-E3FB8FD997F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C0C5573-D2C4-4614-A571-2112D5E8E35D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F-8ACA-4CD0-BEE3-E3FB8FD997F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537DE17-5B40-4F74-ACEF-4F6C47D8305B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3-8ACA-4CD0-BEE3-E3FB8FD997F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9A34138-5E1F-4C3B-A249-C00CF881DAF5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8-8ACA-4CD0-BEE3-E3FB8FD997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'Migrantes x Malleco'!$K$4:$P$4</c:f>
              <c:strCache>
                <c:ptCount val="6"/>
                <c:pt idx="0">
                  <c:v>Haitiana</c:v>
                </c:pt>
                <c:pt idx="1">
                  <c:v>Colombiana</c:v>
                </c:pt>
                <c:pt idx="2">
                  <c:v>China</c:v>
                </c:pt>
                <c:pt idx="3">
                  <c:v>Venezolana</c:v>
                </c:pt>
                <c:pt idx="4">
                  <c:v>Alemana</c:v>
                </c:pt>
                <c:pt idx="5">
                  <c:v>Italiana</c:v>
                </c:pt>
              </c:strCache>
            </c:strRef>
          </c:cat>
          <c:val>
            <c:numRef>
              <c:f>'Migrantes x Malleco'!$K$7:$P$7</c:f>
              <c:numCache>
                <c:formatCode>###0.0</c:formatCode>
                <c:ptCount val="6"/>
                <c:pt idx="0">
                  <c:v>18.126749656022245</c:v>
                </c:pt>
                <c:pt idx="1">
                  <c:v>17.713872716450592</c:v>
                </c:pt>
                <c:pt idx="2">
                  <c:v>19.772179105973546</c:v>
                </c:pt>
                <c:pt idx="3">
                  <c:v>18.601699091079212</c:v>
                </c:pt>
                <c:pt idx="4">
                  <c:v>19.158744409349755</c:v>
                </c:pt>
                <c:pt idx="5">
                  <c:v>19.158744409349751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CA-4CD0-BEE3-E3FB8FD997FE}"/>
            </c:ext>
          </c:extLst>
        </c:ser>
        <c:ser>
          <c:idx val="3"/>
          <c:order val="3"/>
          <c:tx>
            <c:strRef>
              <c:f>'Migrantes x Malleco'!$J$8</c:f>
              <c:strCache>
                <c:ptCount val="1"/>
                <c:pt idx="0">
                  <c:v>De acuerdo</c:v>
                </c:pt>
              </c:strCache>
            </c:strRef>
          </c:tx>
          <c:spPr>
            <a:solidFill>
              <a:srgbClr val="73C77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DBB2E95-6D2A-4CCD-B992-825E6673DAFA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ACA-4CD0-BEE3-E3FB8FD997F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89AFBF2-C627-4DD5-806F-AF54BC31EEF6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8ACA-4CD0-BEE3-E3FB8FD997F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8E8E5E5-CA08-42AF-B294-D3D3E14FDEC5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8ACA-4CD0-BEE3-E3FB8FD997F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8ACA-4CD0-BEE3-E3FB8FD997F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7C9D598-DB57-43D1-A5E5-46281EE45E11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8ACA-4CD0-BEE3-E3FB8FD997F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01ADD51-5077-4094-A283-F6EBE705B1D0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8ACA-4CD0-BEE3-E3FB8FD997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'Migrantes x Malleco'!$K$4:$P$4</c:f>
              <c:strCache>
                <c:ptCount val="6"/>
                <c:pt idx="0">
                  <c:v>Haitiana</c:v>
                </c:pt>
                <c:pt idx="1">
                  <c:v>Colombiana</c:v>
                </c:pt>
                <c:pt idx="2">
                  <c:v>China</c:v>
                </c:pt>
                <c:pt idx="3">
                  <c:v>Venezolana</c:v>
                </c:pt>
                <c:pt idx="4">
                  <c:v>Alemana</c:v>
                </c:pt>
                <c:pt idx="5">
                  <c:v>Italiana</c:v>
                </c:pt>
              </c:strCache>
            </c:strRef>
          </c:cat>
          <c:val>
            <c:numRef>
              <c:f>'Migrantes x Malleco'!$K$8:$P$8</c:f>
              <c:numCache>
                <c:formatCode>###0.0</c:formatCode>
                <c:ptCount val="6"/>
                <c:pt idx="0">
                  <c:v>46.371552288754465</c:v>
                </c:pt>
                <c:pt idx="1">
                  <c:v>43.756200580960986</c:v>
                </c:pt>
                <c:pt idx="2">
                  <c:v>45.416573703720282</c:v>
                </c:pt>
                <c:pt idx="3">
                  <c:v>43.97221152693362</c:v>
                </c:pt>
                <c:pt idx="4">
                  <c:v>53.718062448855051</c:v>
                </c:pt>
                <c:pt idx="5">
                  <c:v>54.44493097754097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CA-4CD0-BEE3-E3FB8FD997FE}"/>
            </c:ext>
          </c:extLst>
        </c:ser>
        <c:ser>
          <c:idx val="4"/>
          <c:order val="4"/>
          <c:tx>
            <c:strRef>
              <c:f>'Migrantes x Malleco'!$J$9</c:f>
              <c:strCache>
                <c:ptCount val="1"/>
                <c:pt idx="0">
                  <c:v>Muy de acuerdo</c:v>
                </c:pt>
              </c:strCache>
            </c:strRef>
          </c:tx>
          <c:spPr>
            <a:solidFill>
              <a:srgbClr val="2A682D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7739204064352033E-3"/>
                  <c:y val="-9.768371284091487E-17"/>
                </c:manualLayout>
              </c:layout>
              <c:tx>
                <c:rich>
                  <a:bodyPr/>
                  <a:lstStyle/>
                  <a:p>
                    <a:fld id="{FB981286-01B6-41F7-B87B-8013B3C0E3F9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8ACA-4CD0-BEE3-E3FB8FD997F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840E61A-CF38-4CD6-BA8B-C1BC70D2197D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8ACA-4CD0-BEE3-E3FB8FD997F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36B4FF0-57DB-4B7C-9FCF-37F2F0160CED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8ACA-4CD0-BEE3-E3FB8FD997F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8ACA-4CD0-BEE3-E3FB8FD997F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4-8ACA-4CD0-BEE3-E3FB8FD997F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D3218EB-9604-4269-92A6-657A7EA10E59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9-8ACA-4CD0-BEE3-E3FB8FD997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'Migrantes x Malleco'!$K$4:$P$4</c:f>
              <c:strCache>
                <c:ptCount val="6"/>
                <c:pt idx="0">
                  <c:v>Haitiana</c:v>
                </c:pt>
                <c:pt idx="1">
                  <c:v>Colombiana</c:v>
                </c:pt>
                <c:pt idx="2">
                  <c:v>China</c:v>
                </c:pt>
                <c:pt idx="3">
                  <c:v>Venezolana</c:v>
                </c:pt>
                <c:pt idx="4">
                  <c:v>Alemana</c:v>
                </c:pt>
                <c:pt idx="5">
                  <c:v>Italiana</c:v>
                </c:pt>
              </c:strCache>
            </c:strRef>
          </c:cat>
          <c:val>
            <c:numRef>
              <c:f>'Migrantes x Malleco'!$K$9:$P$9</c:f>
              <c:numCache>
                <c:formatCode>###0.0</c:formatCode>
                <c:ptCount val="6"/>
                <c:pt idx="0">
                  <c:v>13.598485737998885</c:v>
                </c:pt>
                <c:pt idx="1">
                  <c:v>12.122879498462966</c:v>
                </c:pt>
                <c:pt idx="2">
                  <c:v>12.535756438034623</c:v>
                </c:pt>
                <c:pt idx="3">
                  <c:v>12.014619267420388</c:v>
                </c:pt>
                <c:pt idx="4">
                  <c:v>11.97501935631095</c:v>
                </c:pt>
                <c:pt idx="5">
                  <c:v>12.557719506297987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CA-4CD0-BEE3-E3FB8FD997FE}"/>
            </c:ext>
          </c:extLst>
        </c:ser>
        <c:ser>
          <c:idx val="5"/>
          <c:order val="5"/>
          <c:tx>
            <c:strRef>
              <c:f>'Migrantes x Malleco'!$J$10</c:f>
              <c:strCache>
                <c:ptCount val="1"/>
                <c:pt idx="0">
                  <c:v>NS/NR</c:v>
                </c:pt>
              </c:strCache>
            </c:strRef>
          </c:tx>
          <c:spPr>
            <a:solidFill>
              <a:srgbClr val="5F5F5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7465AF2-DC1F-4E5A-B363-DBB4FF569CD6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8ACA-4CD0-BEE3-E3FB8FD997F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7540EF7-BA96-4106-AED8-66574F0A3F1B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8ACA-4CD0-BEE3-E3FB8FD997F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770E862-BEDF-4605-905E-B475845924F2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C-8ACA-4CD0-BEE3-E3FB8FD997FE}"/>
                </c:ext>
              </c:extLst>
            </c:dLbl>
            <c:dLbl>
              <c:idx val="3"/>
              <c:layout>
                <c:manualLayout>
                  <c:x val="1.1289867344058708E-3"/>
                  <c:y val="2.6641320352226647E-3"/>
                </c:manualLayout>
              </c:layout>
              <c:tx>
                <c:rich>
                  <a:bodyPr/>
                  <a:lstStyle/>
                  <a:p>
                    <a:fld id="{D15FC1ED-6C8D-45C2-99F8-1AA0CAA01C46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0-8ACA-4CD0-BEE3-E3FB8FD997F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5B95143-8A85-4F44-A0C2-64AABF76CDB4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5-8ACA-4CD0-BEE3-E3FB8FD997F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1C8098C-8597-415B-BB76-4B6CCEDA6C2D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A-8ACA-4CD0-BEE3-E3FB8FD997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'Migrantes x Malleco'!$K$4:$P$4</c:f>
              <c:strCache>
                <c:ptCount val="6"/>
                <c:pt idx="0">
                  <c:v>Haitiana</c:v>
                </c:pt>
                <c:pt idx="1">
                  <c:v>Colombiana</c:v>
                </c:pt>
                <c:pt idx="2">
                  <c:v>China</c:v>
                </c:pt>
                <c:pt idx="3">
                  <c:v>Venezolana</c:v>
                </c:pt>
                <c:pt idx="4">
                  <c:v>Alemana</c:v>
                </c:pt>
                <c:pt idx="5">
                  <c:v>Italiana</c:v>
                </c:pt>
              </c:strCache>
            </c:strRef>
          </c:cat>
          <c:val>
            <c:numRef>
              <c:f>'Migrantes x Malleco'!$K$10:$P$10</c:f>
              <c:numCache>
                <c:formatCode>###0.0</c:formatCode>
                <c:ptCount val="6"/>
                <c:pt idx="0">
                  <c:v>3.1704995584844027</c:v>
                </c:pt>
                <c:pt idx="1">
                  <c:v>3.1704995584844036</c:v>
                </c:pt>
                <c:pt idx="2">
                  <c:v>2.7576226189127482</c:v>
                </c:pt>
                <c:pt idx="3">
                  <c:v>2.412896483161723</c:v>
                </c:pt>
                <c:pt idx="4">
                  <c:v>2.7576226189127482</c:v>
                </c:pt>
                <c:pt idx="5">
                  <c:v>2.7576226189127473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ACA-4CD0-BEE3-E3FB8FD997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654149199"/>
        <c:axId val="1654145871"/>
      </c:barChart>
      <c:catAx>
        <c:axId val="1654149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54145871"/>
        <c:crosses val="autoZero"/>
        <c:auto val="1"/>
        <c:lblAlgn val="ctr"/>
        <c:lblOffset val="100"/>
        <c:noMultiLvlLbl val="0"/>
      </c:catAx>
      <c:valAx>
        <c:axId val="1654145871"/>
        <c:scaling>
          <c:orientation val="minMax"/>
        </c:scaling>
        <c:delete val="1"/>
        <c:axPos val="l"/>
        <c:numFmt formatCode="###0.0" sourceLinked="1"/>
        <c:majorTickMark val="none"/>
        <c:minorTickMark val="none"/>
        <c:tickLblPos val="nextTo"/>
        <c:crossAx val="1654149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4797560807558"/>
          <c:y val="6.6842274468679561E-2"/>
          <c:w val="0.78832061396013176"/>
          <c:h val="0.906424260284825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'Evaluación Malleco'!$M$3</c:f>
              <c:strCache>
                <c:ptCount val="1"/>
                <c:pt idx="0">
                  <c:v>Cautín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'Evaluación Malleco'!$L$4:$L$11</c:f>
              <c:strCache>
                <c:ptCount val="8"/>
                <c:pt idx="0">
                  <c:v>Delincuencia</c:v>
                </c:pt>
                <c:pt idx="1">
                  <c:v>Vendedores ambulantes</c:v>
                </c:pt>
                <c:pt idx="2">
                  <c:v>Mantención de las calles</c:v>
                </c:pt>
                <c:pt idx="3">
                  <c:v>Participación ciudadana comunal</c:v>
                </c:pt>
                <c:pt idx="4">
                  <c:v>Salud comunal</c:v>
                </c:pt>
                <c:pt idx="5">
                  <c:v>Movilidad comunal</c:v>
                </c:pt>
                <c:pt idx="6">
                  <c:v>Áreas verdes</c:v>
                </c:pt>
                <c:pt idx="7">
                  <c:v>Servicio de recolección de basura</c:v>
                </c:pt>
              </c:strCache>
            </c:strRef>
          </c:cat>
          <c:val>
            <c:numRef>
              <c:f>'Evaluación Malleco'!$M$4:$M$11</c:f>
              <c:numCache>
                <c:formatCode>General</c:formatCode>
                <c:ptCount val="8"/>
                <c:pt idx="0">
                  <c:v>3.3</c:v>
                </c:pt>
                <c:pt idx="1">
                  <c:v>3.9</c:v>
                </c:pt>
                <c:pt idx="2">
                  <c:v>4.0999999999999996</c:v>
                </c:pt>
                <c:pt idx="3">
                  <c:v>4.2</c:v>
                </c:pt>
                <c:pt idx="4">
                  <c:v>4.5</c:v>
                </c:pt>
                <c:pt idx="5">
                  <c:v>4.7</c:v>
                </c:pt>
                <c:pt idx="6">
                  <c:v>4.8</c:v>
                </c:pt>
                <c:pt idx="7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01-4306-8609-AB8523803CB6}"/>
            </c:ext>
          </c:extLst>
        </c:ser>
        <c:ser>
          <c:idx val="1"/>
          <c:order val="1"/>
          <c:tx>
            <c:strRef>
              <c:f>'Evaluación Malleco'!$N$3</c:f>
              <c:strCache>
                <c:ptCount val="1"/>
                <c:pt idx="0">
                  <c:v>Malleco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'Evaluación Malleco'!$L$4:$L$11</c:f>
              <c:strCache>
                <c:ptCount val="8"/>
                <c:pt idx="0">
                  <c:v>Delincuencia</c:v>
                </c:pt>
                <c:pt idx="1">
                  <c:v>Vendedores ambulantes</c:v>
                </c:pt>
                <c:pt idx="2">
                  <c:v>Mantención de las calles</c:v>
                </c:pt>
                <c:pt idx="3">
                  <c:v>Participación ciudadana comunal</c:v>
                </c:pt>
                <c:pt idx="4">
                  <c:v>Salud comunal</c:v>
                </c:pt>
                <c:pt idx="5">
                  <c:v>Movilidad comunal</c:v>
                </c:pt>
                <c:pt idx="6">
                  <c:v>Áreas verdes</c:v>
                </c:pt>
                <c:pt idx="7">
                  <c:v>Servicio de recolección de basura</c:v>
                </c:pt>
              </c:strCache>
            </c:strRef>
          </c:cat>
          <c:val>
            <c:numRef>
              <c:f>'Evaluación Malleco'!$N$4:$N$11</c:f>
              <c:numCache>
                <c:formatCode>General</c:formatCode>
                <c:ptCount val="8"/>
                <c:pt idx="0">
                  <c:v>3.1</c:v>
                </c:pt>
                <c:pt idx="1">
                  <c:v>4.0999999999999996</c:v>
                </c:pt>
                <c:pt idx="2">
                  <c:v>4.0999999999999996</c:v>
                </c:pt>
                <c:pt idx="3">
                  <c:v>4.5999999999999996</c:v>
                </c:pt>
                <c:pt idx="4">
                  <c:v>4.5</c:v>
                </c:pt>
                <c:pt idx="5">
                  <c:v>4.7</c:v>
                </c:pt>
                <c:pt idx="6">
                  <c:v>4.5</c:v>
                </c:pt>
                <c:pt idx="7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01-4306-8609-AB8523803C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39266831"/>
        <c:axId val="539288463"/>
      </c:barChart>
      <c:catAx>
        <c:axId val="539266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39288463"/>
        <c:crosses val="autoZero"/>
        <c:auto val="1"/>
        <c:lblAlgn val="ctr"/>
        <c:lblOffset val="100"/>
        <c:noMultiLvlLbl val="0"/>
      </c:catAx>
      <c:valAx>
        <c:axId val="53928846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39266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'Contribución Malleco'!$N$4</c:f>
              <c:strCache>
                <c:ptCount val="1"/>
                <c:pt idx="0">
                  <c:v>Cautín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'Contribución Malleco'!$M$5:$M$14</c:f>
              <c:strCache>
                <c:ptCount val="10"/>
                <c:pt idx="0">
                  <c:v>Delegación Presidencial</c:v>
                </c:pt>
                <c:pt idx="1">
                  <c:v>Iglesias / Organizaciones religiosas</c:v>
                </c:pt>
                <c:pt idx="2">
                  <c:v>Organizaciones gremiales</c:v>
                </c:pt>
                <c:pt idx="3">
                  <c:v>Fundaciones / ONG</c:v>
                </c:pt>
                <c:pt idx="4">
                  <c:v>Gobierno Regional</c:v>
                </c:pt>
                <c:pt idx="5">
                  <c:v>Empresas privadas de la región</c:v>
                </c:pt>
                <c:pt idx="6">
                  <c:v>Municipios</c:v>
                </c:pt>
                <c:pt idx="7">
                  <c:v>Fuerzas Armadas</c:v>
                </c:pt>
                <c:pt idx="8">
                  <c:v>Carabineros</c:v>
                </c:pt>
                <c:pt idx="9">
                  <c:v>Universidades de la región</c:v>
                </c:pt>
              </c:strCache>
            </c:strRef>
          </c:cat>
          <c:val>
            <c:numRef>
              <c:f>'Contribución Malleco'!$N$5:$N$14</c:f>
              <c:numCache>
                <c:formatCode>General</c:formatCode>
                <c:ptCount val="10"/>
                <c:pt idx="0">
                  <c:v>3.6</c:v>
                </c:pt>
                <c:pt idx="1">
                  <c:v>4</c:v>
                </c:pt>
                <c:pt idx="2">
                  <c:v>4.0999999999999996</c:v>
                </c:pt>
                <c:pt idx="3">
                  <c:v>4.0999999999999996</c:v>
                </c:pt>
                <c:pt idx="4">
                  <c:v>4.3</c:v>
                </c:pt>
                <c:pt idx="5">
                  <c:v>4.5</c:v>
                </c:pt>
                <c:pt idx="6">
                  <c:v>4.5999999999999996</c:v>
                </c:pt>
                <c:pt idx="7">
                  <c:v>4.9000000000000004</c:v>
                </c:pt>
                <c:pt idx="8">
                  <c:v>5.3</c:v>
                </c:pt>
                <c:pt idx="9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12-4CA0-BFB6-FB44346DDB28}"/>
            </c:ext>
          </c:extLst>
        </c:ser>
        <c:ser>
          <c:idx val="1"/>
          <c:order val="1"/>
          <c:tx>
            <c:strRef>
              <c:f>'Contribución Malleco'!$O$4</c:f>
              <c:strCache>
                <c:ptCount val="1"/>
                <c:pt idx="0">
                  <c:v>Malleco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'Contribución Malleco'!$M$5:$M$14</c:f>
              <c:strCache>
                <c:ptCount val="10"/>
                <c:pt idx="0">
                  <c:v>Delegación Presidencial</c:v>
                </c:pt>
                <c:pt idx="1">
                  <c:v>Iglesias / Organizaciones religiosas</c:v>
                </c:pt>
                <c:pt idx="2">
                  <c:v>Organizaciones gremiales</c:v>
                </c:pt>
                <c:pt idx="3">
                  <c:v>Fundaciones / ONG</c:v>
                </c:pt>
                <c:pt idx="4">
                  <c:v>Gobierno Regional</c:v>
                </c:pt>
                <c:pt idx="5">
                  <c:v>Empresas privadas de la región</c:v>
                </c:pt>
                <c:pt idx="6">
                  <c:v>Municipios</c:v>
                </c:pt>
                <c:pt idx="7">
                  <c:v>Fuerzas Armadas</c:v>
                </c:pt>
                <c:pt idx="8">
                  <c:v>Carabineros</c:v>
                </c:pt>
                <c:pt idx="9">
                  <c:v>Universidades de la región</c:v>
                </c:pt>
              </c:strCache>
            </c:strRef>
          </c:cat>
          <c:val>
            <c:numRef>
              <c:f>'Contribución Malleco'!$O$5:$O$14</c:f>
              <c:numCache>
                <c:formatCode>General</c:formatCode>
                <c:ptCount val="10"/>
                <c:pt idx="0">
                  <c:v>3.6</c:v>
                </c:pt>
                <c:pt idx="1">
                  <c:v>4.5</c:v>
                </c:pt>
                <c:pt idx="2">
                  <c:v>4.4000000000000004</c:v>
                </c:pt>
                <c:pt idx="3">
                  <c:v>4.2</c:v>
                </c:pt>
                <c:pt idx="4">
                  <c:v>4.2</c:v>
                </c:pt>
                <c:pt idx="5">
                  <c:v>4.5</c:v>
                </c:pt>
                <c:pt idx="6">
                  <c:v>4.5</c:v>
                </c:pt>
                <c:pt idx="7">
                  <c:v>5.3</c:v>
                </c:pt>
                <c:pt idx="8">
                  <c:v>5.8</c:v>
                </c:pt>
                <c:pt idx="9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12-4CA0-BFB6-FB44346DDB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39085695"/>
        <c:axId val="639086943"/>
      </c:barChart>
      <c:catAx>
        <c:axId val="6390856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639086943"/>
        <c:crosses val="autoZero"/>
        <c:auto val="1"/>
        <c:lblAlgn val="ctr"/>
        <c:lblOffset val="100"/>
        <c:noMultiLvlLbl val="0"/>
      </c:catAx>
      <c:valAx>
        <c:axId val="6390869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39085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/>
              <a:t>Conocimiento</a:t>
            </a:r>
            <a:r>
              <a:rPr lang="es-ES" baseline="0" dirty="0"/>
              <a:t> del plan</a:t>
            </a:r>
            <a:endParaRPr lang="es-C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'Planes regionales'!$J$5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9925127802240754E-2"/>
                  <c:y val="4.08789160070247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D8-47DF-AD19-C6B3F7B4AD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'Planes regionales'!$K$4:$L$4</c:f>
              <c:strCache>
                <c:ptCount val="2"/>
                <c:pt idx="0">
                  <c:v>Plan buen vivir</c:v>
                </c:pt>
                <c:pt idx="1">
                  <c:v>Estrategia de desarrollo regional</c:v>
                </c:pt>
              </c:strCache>
            </c:strRef>
          </c:cat>
          <c:val>
            <c:numRef>
              <c:f>'Planes regionales'!$K$5:$L$5</c:f>
              <c:numCache>
                <c:formatCode>0.0%</c:formatCode>
                <c:ptCount val="2"/>
                <c:pt idx="0">
                  <c:v>0.19900000000000001</c:v>
                </c:pt>
                <c:pt idx="1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D8-47DF-AD19-C6B3F7B4ADE9}"/>
            </c:ext>
          </c:extLst>
        </c:ser>
        <c:ser>
          <c:idx val="1"/>
          <c:order val="1"/>
          <c:tx>
            <c:strRef>
              <c:f>'Planes regionales'!$J$6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'Planes regionales'!$K$4:$L$4</c:f>
              <c:strCache>
                <c:ptCount val="2"/>
                <c:pt idx="0">
                  <c:v>Plan buen vivir</c:v>
                </c:pt>
                <c:pt idx="1">
                  <c:v>Estrategia de desarrollo regional</c:v>
                </c:pt>
              </c:strCache>
            </c:strRef>
          </c:cat>
          <c:val>
            <c:numRef>
              <c:f>'Planes regionales'!$K$6:$L$6</c:f>
              <c:numCache>
                <c:formatCode>0.0%</c:formatCode>
                <c:ptCount val="2"/>
                <c:pt idx="0">
                  <c:v>0.80100000000000005</c:v>
                </c:pt>
                <c:pt idx="1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D8-47DF-AD19-C6B3F7B4AD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39292207"/>
        <c:axId val="539298031"/>
      </c:barChart>
      <c:catAx>
        <c:axId val="5392922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39298031"/>
        <c:crosses val="autoZero"/>
        <c:auto val="1"/>
        <c:lblAlgn val="ctr"/>
        <c:lblOffset val="100"/>
        <c:noMultiLvlLbl val="0"/>
      </c:catAx>
      <c:valAx>
        <c:axId val="53929803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39292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95360800062418E-2"/>
          <c:y val="4.7347369456873206E-2"/>
          <c:w val="0.96760927839987521"/>
          <c:h val="0.861312963779832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'Opinión de la región'!$J$5</c:f>
              <c:strCache>
                <c:ptCount val="1"/>
                <c:pt idx="0">
                  <c:v>Ha mejorado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D2147A1-71A8-4F4A-94C6-08AA09D27BAE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E20-4B2C-ACDC-F4785B0810D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ADCA6EE-2FB2-4C4F-8B5E-5271A14AB2B8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E20-4B2C-ACDC-F4785B0810D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74A4542-A33E-4923-A422-C4C3E5DC5D73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E20-4B2C-ACDC-F4785B0810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'Opinión de la región'!$K$4:$M$4</c:f>
              <c:strCache>
                <c:ptCount val="3"/>
                <c:pt idx="0">
                  <c:v>La Araucanía</c:v>
                </c:pt>
                <c:pt idx="1">
                  <c:v>Su comuna</c:v>
                </c:pt>
                <c:pt idx="2">
                  <c:v>Su familia</c:v>
                </c:pt>
              </c:strCache>
            </c:strRef>
          </c:cat>
          <c:val>
            <c:numRef>
              <c:f>'Opinión de la región'!$K$5:$M$5</c:f>
              <c:numCache>
                <c:formatCode>###0.0</c:formatCode>
                <c:ptCount val="3"/>
                <c:pt idx="0">
                  <c:v>16.838449406253737</c:v>
                </c:pt>
                <c:pt idx="1">
                  <c:v>24.393860746278865</c:v>
                </c:pt>
                <c:pt idx="2">
                  <c:v>29.156976351609309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20-4B2C-ACDC-F4785B0810DF}"/>
            </c:ext>
          </c:extLst>
        </c:ser>
        <c:ser>
          <c:idx val="1"/>
          <c:order val="1"/>
          <c:tx>
            <c:strRef>
              <c:f>'Opinión de la región'!$J$6</c:f>
              <c:strCache>
                <c:ptCount val="1"/>
                <c:pt idx="0">
                  <c:v>Se ha mantenido igual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801B9E4-9E4C-4441-B7D5-CA70AC133E8B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E20-4B2C-ACDC-F4785B0810D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37377DB-CE79-4240-8E04-0CFE93A00DBE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E20-4B2C-ACDC-F4785B0810D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A02B06A-6BBB-4955-B840-F9BD96B53DCA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EE20-4B2C-ACDC-F4785B0810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'Opinión de la región'!$K$4:$M$4</c:f>
              <c:strCache>
                <c:ptCount val="3"/>
                <c:pt idx="0">
                  <c:v>La Araucanía</c:v>
                </c:pt>
                <c:pt idx="1">
                  <c:v>Su comuna</c:v>
                </c:pt>
                <c:pt idx="2">
                  <c:v>Su familia</c:v>
                </c:pt>
              </c:strCache>
            </c:strRef>
          </c:cat>
          <c:val>
            <c:numRef>
              <c:f>'Opinión de la región'!$K$6:$M$6</c:f>
              <c:numCache>
                <c:formatCode>###0.0</c:formatCode>
                <c:ptCount val="3"/>
                <c:pt idx="0">
                  <c:v>37.765040141968932</c:v>
                </c:pt>
                <c:pt idx="1">
                  <c:v>39.581766809251477</c:v>
                </c:pt>
                <c:pt idx="2">
                  <c:v>54.356504748566877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E20-4B2C-ACDC-F4785B0810DF}"/>
            </c:ext>
          </c:extLst>
        </c:ser>
        <c:ser>
          <c:idx val="2"/>
          <c:order val="2"/>
          <c:tx>
            <c:strRef>
              <c:f>'Opinión de la región'!$J$7</c:f>
              <c:strCache>
                <c:ptCount val="1"/>
                <c:pt idx="0">
                  <c:v>Ha empeorado</c:v>
                </c:pt>
              </c:strCache>
            </c:strRef>
          </c:tx>
          <c:spPr>
            <a:solidFill>
              <a:srgbClr val="FF824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406F86C-D7B8-41E9-8212-4F5B1D83C63C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EE20-4B2C-ACDC-F4785B0810D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60E9841-220F-44AC-9D29-5C237FD90A1B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E20-4B2C-ACDC-F4785B0810D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EE5FE3E-7AF3-4554-BF86-0FC8FF16A0CA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EE20-4B2C-ACDC-F4785B0810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'Opinión de la región'!$K$4:$M$4</c:f>
              <c:strCache>
                <c:ptCount val="3"/>
                <c:pt idx="0">
                  <c:v>La Araucanía</c:v>
                </c:pt>
                <c:pt idx="1">
                  <c:v>Su comuna</c:v>
                </c:pt>
                <c:pt idx="2">
                  <c:v>Su familia</c:v>
                </c:pt>
              </c:strCache>
            </c:strRef>
          </c:cat>
          <c:val>
            <c:numRef>
              <c:f>'Opinión de la región'!$K$7:$M$7</c:f>
              <c:numCache>
                <c:formatCode>###0.0</c:formatCode>
                <c:ptCount val="3"/>
                <c:pt idx="0">
                  <c:v>44.663373295410722</c:v>
                </c:pt>
                <c:pt idx="1">
                  <c:v>35.505974173583411</c:v>
                </c:pt>
                <c:pt idx="2">
                  <c:v>15.330599428890732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E20-4B2C-ACDC-F4785B0810DF}"/>
            </c:ext>
          </c:extLst>
        </c:ser>
        <c:ser>
          <c:idx val="3"/>
          <c:order val="3"/>
          <c:tx>
            <c:strRef>
              <c:f>'Opinión de la región'!$J$8</c:f>
              <c:strCache>
                <c:ptCount val="1"/>
                <c:pt idx="0">
                  <c:v>NS/NR</c:v>
                </c:pt>
              </c:strCache>
            </c:strRef>
          </c:tx>
          <c:spPr>
            <a:solidFill>
              <a:srgbClr val="73C77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20B273E-11DC-4F03-875E-011A0CC2E4BB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EE20-4B2C-ACDC-F4785B0810D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8F1212F-E6C4-402E-8743-19308E148939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EE20-4B2C-ACDC-F4785B0810D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8AD9EBB-0DA0-4527-A881-D6A5C599A92B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EE20-4B2C-ACDC-F4785B0810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'Opinión de la región'!$K$4:$M$4</c:f>
              <c:strCache>
                <c:ptCount val="3"/>
                <c:pt idx="0">
                  <c:v>La Araucanía</c:v>
                </c:pt>
                <c:pt idx="1">
                  <c:v>Su comuna</c:v>
                </c:pt>
                <c:pt idx="2">
                  <c:v>Su familia</c:v>
                </c:pt>
              </c:strCache>
            </c:strRef>
          </c:cat>
          <c:val>
            <c:numRef>
              <c:f>'Opinión de la región'!$K$8:$M$8</c:f>
              <c:numCache>
                <c:formatCode>###0.0</c:formatCode>
                <c:ptCount val="3"/>
                <c:pt idx="0">
                  <c:v>0.73313715636660393</c:v>
                </c:pt>
                <c:pt idx="1">
                  <c:v>0.51839827088625656</c:v>
                </c:pt>
                <c:pt idx="2">
                  <c:v>1.1559194709330838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E20-4B2C-ACDC-F4785B0810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62890127"/>
        <c:axId val="1362888463"/>
      </c:barChart>
      <c:catAx>
        <c:axId val="1362890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62888463"/>
        <c:crosses val="autoZero"/>
        <c:auto val="1"/>
        <c:lblAlgn val="ctr"/>
        <c:lblOffset val="100"/>
        <c:noMultiLvlLbl val="0"/>
      </c:catAx>
      <c:valAx>
        <c:axId val="1362888463"/>
        <c:scaling>
          <c:orientation val="minMax"/>
        </c:scaling>
        <c:delete val="1"/>
        <c:axPos val="l"/>
        <c:numFmt formatCode="###0.0" sourceLinked="1"/>
        <c:majorTickMark val="none"/>
        <c:minorTickMark val="none"/>
        <c:tickLblPos val="nextTo"/>
        <c:crossAx val="1362890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dirty="0"/>
              <a:t>Evaluación</a:t>
            </a:r>
            <a:r>
              <a:rPr lang="es-CL" baseline="0" dirty="0"/>
              <a:t> de plan</a:t>
            </a:r>
            <a:endParaRPr lang="es-C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'Planes regionales'!$L$23:$L$24</c:f>
              <c:strCache>
                <c:ptCount val="2"/>
                <c:pt idx="0">
                  <c:v>Estrategia de desarrollo regional</c:v>
                </c:pt>
                <c:pt idx="1">
                  <c:v>Plan buen vivir</c:v>
                </c:pt>
              </c:strCache>
            </c:strRef>
          </c:cat>
          <c:val>
            <c:numRef>
              <c:f>'Planes regionales'!$M$23:$M$24</c:f>
              <c:numCache>
                <c:formatCode>General</c:formatCode>
                <c:ptCount val="2"/>
                <c:pt idx="0">
                  <c:v>4.7</c:v>
                </c:pt>
                <c:pt idx="1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A2-417E-933C-AA0DDE83F4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84329567"/>
        <c:axId val="644082143"/>
      </c:barChart>
      <c:catAx>
        <c:axId val="3843295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644082143"/>
        <c:crosses val="autoZero"/>
        <c:auto val="1"/>
        <c:lblAlgn val="ctr"/>
        <c:lblOffset val="100"/>
        <c:noMultiLvlLbl val="0"/>
      </c:catAx>
      <c:valAx>
        <c:axId val="6440821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4329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'Corrupción - Malleco'!$N$3</c:f>
              <c:strCache>
                <c:ptCount val="1"/>
                <c:pt idx="0">
                  <c:v>Cautín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'Corrupción - Malleco'!$M$4:$M$13</c:f>
              <c:strCache>
                <c:ptCount val="10"/>
                <c:pt idx="0">
                  <c:v>ONG</c:v>
                </c:pt>
                <c:pt idx="1">
                  <c:v>Fuerzas Armadas</c:v>
                </c:pt>
                <c:pt idx="2">
                  <c:v>Carabineros</c:v>
                </c:pt>
                <c:pt idx="3">
                  <c:v>Gobernador Regional</c:v>
                </c:pt>
                <c:pt idx="4">
                  <c:v>Jueces y Fiscales</c:v>
                </c:pt>
                <c:pt idx="5">
                  <c:v>Concejales y CORES</c:v>
                </c:pt>
                <c:pt idx="6">
                  <c:v>Empresarios</c:v>
                </c:pt>
                <c:pt idx="7">
                  <c:v>Alcaldes</c:v>
                </c:pt>
                <c:pt idx="8">
                  <c:v>Funcionarios públicos</c:v>
                </c:pt>
                <c:pt idx="9">
                  <c:v>Parlamentarios</c:v>
                </c:pt>
              </c:strCache>
            </c:strRef>
          </c:cat>
          <c:val>
            <c:numRef>
              <c:f>'Corrupción - Malleco'!$N$4:$N$13</c:f>
              <c:numCache>
                <c:formatCode>General</c:formatCode>
                <c:ptCount val="10"/>
                <c:pt idx="0">
                  <c:v>44.7</c:v>
                </c:pt>
                <c:pt idx="1">
                  <c:v>48.3</c:v>
                </c:pt>
                <c:pt idx="2">
                  <c:v>48.3</c:v>
                </c:pt>
                <c:pt idx="3">
                  <c:v>58.7</c:v>
                </c:pt>
                <c:pt idx="4">
                  <c:v>60.4</c:v>
                </c:pt>
                <c:pt idx="5">
                  <c:v>60.8</c:v>
                </c:pt>
                <c:pt idx="6">
                  <c:v>61.9</c:v>
                </c:pt>
                <c:pt idx="7">
                  <c:v>62.5</c:v>
                </c:pt>
                <c:pt idx="8">
                  <c:v>64.2</c:v>
                </c:pt>
                <c:pt idx="9">
                  <c:v>69.900000000000006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30-4281-B6F1-A5C5ACD54F16}"/>
            </c:ext>
          </c:extLst>
        </c:ser>
        <c:ser>
          <c:idx val="1"/>
          <c:order val="1"/>
          <c:tx>
            <c:strRef>
              <c:f>'Corrupción - Malleco'!$O$3</c:f>
              <c:strCache>
                <c:ptCount val="1"/>
                <c:pt idx="0">
                  <c:v>Malleco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'Corrupción - Malleco'!$M$4:$M$13</c:f>
              <c:strCache>
                <c:ptCount val="10"/>
                <c:pt idx="0">
                  <c:v>ONG</c:v>
                </c:pt>
                <c:pt idx="1">
                  <c:v>Fuerzas Armadas</c:v>
                </c:pt>
                <c:pt idx="2">
                  <c:v>Carabineros</c:v>
                </c:pt>
                <c:pt idx="3">
                  <c:v>Gobernador Regional</c:v>
                </c:pt>
                <c:pt idx="4">
                  <c:v>Jueces y Fiscales</c:v>
                </c:pt>
                <c:pt idx="5">
                  <c:v>Concejales y CORES</c:v>
                </c:pt>
                <c:pt idx="6">
                  <c:v>Empresarios</c:v>
                </c:pt>
                <c:pt idx="7">
                  <c:v>Alcaldes</c:v>
                </c:pt>
                <c:pt idx="8">
                  <c:v>Funcionarios públicos</c:v>
                </c:pt>
                <c:pt idx="9">
                  <c:v>Parlamentarios</c:v>
                </c:pt>
              </c:strCache>
            </c:strRef>
          </c:cat>
          <c:val>
            <c:numRef>
              <c:f>'Corrupción - Malleco'!$O$4:$O$13</c:f>
              <c:numCache>
                <c:formatCode>General</c:formatCode>
                <c:ptCount val="10"/>
                <c:pt idx="0">
                  <c:v>49.7</c:v>
                </c:pt>
                <c:pt idx="1">
                  <c:v>45.9</c:v>
                </c:pt>
                <c:pt idx="2">
                  <c:v>43</c:v>
                </c:pt>
                <c:pt idx="3">
                  <c:v>52</c:v>
                </c:pt>
                <c:pt idx="4">
                  <c:v>56.4</c:v>
                </c:pt>
                <c:pt idx="5">
                  <c:v>51.6</c:v>
                </c:pt>
                <c:pt idx="6">
                  <c:v>57.3</c:v>
                </c:pt>
                <c:pt idx="7">
                  <c:v>56.6</c:v>
                </c:pt>
                <c:pt idx="8">
                  <c:v>60.5</c:v>
                </c:pt>
                <c:pt idx="9">
                  <c:v>64.2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30-4281-B6F1-A5C5ACD54F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41506335"/>
        <c:axId val="641508415"/>
      </c:barChart>
      <c:catAx>
        <c:axId val="6415063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641508415"/>
        <c:crosses val="autoZero"/>
        <c:auto val="1"/>
        <c:lblAlgn val="ctr"/>
        <c:lblOffset val="100"/>
        <c:noMultiLvlLbl val="0"/>
      </c:catAx>
      <c:valAx>
        <c:axId val="64150841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41506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'Confianza CAUTIN'!$N$4</c:f>
              <c:strCache>
                <c:ptCount val="1"/>
                <c:pt idx="0">
                  <c:v>Cautín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'Confianza CAUTIN'!$M$5:$M$12</c:f>
              <c:strCache>
                <c:ptCount val="8"/>
                <c:pt idx="0">
                  <c:v>Partidos Políticos</c:v>
                </c:pt>
                <c:pt idx="1">
                  <c:v>Congreso</c:v>
                </c:pt>
                <c:pt idx="2">
                  <c:v>Gobierno</c:v>
                </c:pt>
                <c:pt idx="3">
                  <c:v>Gobierno Regional</c:v>
                </c:pt>
                <c:pt idx="4">
                  <c:v>Iglesias / Org. Religiosas</c:v>
                </c:pt>
                <c:pt idx="5">
                  <c:v>Municipalid</c:v>
                </c:pt>
                <c:pt idx="6">
                  <c:v>Carabineros de Chile</c:v>
                </c:pt>
                <c:pt idx="7">
                  <c:v>Bomberos de Chile</c:v>
                </c:pt>
              </c:strCache>
            </c:strRef>
          </c:cat>
          <c:val>
            <c:numRef>
              <c:f>'Confianza CAUTIN'!$N$5:$N$12</c:f>
              <c:numCache>
                <c:formatCode>General</c:formatCode>
                <c:ptCount val="8"/>
                <c:pt idx="0">
                  <c:v>2.4</c:v>
                </c:pt>
                <c:pt idx="1">
                  <c:v>2.8</c:v>
                </c:pt>
                <c:pt idx="2">
                  <c:v>3.5</c:v>
                </c:pt>
                <c:pt idx="3">
                  <c:v>3.9</c:v>
                </c:pt>
                <c:pt idx="4">
                  <c:v>4.0999999999999996</c:v>
                </c:pt>
                <c:pt idx="5">
                  <c:v>4.3</c:v>
                </c:pt>
                <c:pt idx="6">
                  <c:v>5.3</c:v>
                </c:pt>
                <c:pt idx="7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2D-4D9F-8672-BB9C288669A9}"/>
            </c:ext>
          </c:extLst>
        </c:ser>
        <c:ser>
          <c:idx val="1"/>
          <c:order val="1"/>
          <c:tx>
            <c:strRef>
              <c:f>'Confianza CAUTIN'!$O$4</c:f>
              <c:strCache>
                <c:ptCount val="1"/>
                <c:pt idx="0">
                  <c:v>Malleco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'Confianza CAUTIN'!$M$5:$M$12</c:f>
              <c:strCache>
                <c:ptCount val="8"/>
                <c:pt idx="0">
                  <c:v>Partidos Políticos</c:v>
                </c:pt>
                <c:pt idx="1">
                  <c:v>Congreso</c:v>
                </c:pt>
                <c:pt idx="2">
                  <c:v>Gobierno</c:v>
                </c:pt>
                <c:pt idx="3">
                  <c:v>Gobierno Regional</c:v>
                </c:pt>
                <c:pt idx="4">
                  <c:v>Iglesias / Org. Religiosas</c:v>
                </c:pt>
                <c:pt idx="5">
                  <c:v>Municipalid</c:v>
                </c:pt>
                <c:pt idx="6">
                  <c:v>Carabineros de Chile</c:v>
                </c:pt>
                <c:pt idx="7">
                  <c:v>Bomberos de Chile</c:v>
                </c:pt>
              </c:strCache>
            </c:strRef>
          </c:cat>
          <c:val>
            <c:numRef>
              <c:f>'Confianza CAUTIN'!$O$5:$O$12</c:f>
              <c:numCache>
                <c:formatCode>General</c:formatCode>
                <c:ptCount val="8"/>
                <c:pt idx="0">
                  <c:v>2.5</c:v>
                </c:pt>
                <c:pt idx="1">
                  <c:v>3</c:v>
                </c:pt>
                <c:pt idx="2">
                  <c:v>3.8</c:v>
                </c:pt>
                <c:pt idx="3">
                  <c:v>3.9</c:v>
                </c:pt>
                <c:pt idx="4">
                  <c:v>4.5</c:v>
                </c:pt>
                <c:pt idx="5">
                  <c:v>4.2</c:v>
                </c:pt>
                <c:pt idx="6">
                  <c:v>5.6</c:v>
                </c:pt>
                <c:pt idx="7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2D-4D9F-8672-BB9C288669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6296175"/>
        <c:axId val="526296591"/>
      </c:barChart>
      <c:catAx>
        <c:axId val="5262961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26296591"/>
        <c:crosses val="autoZero"/>
        <c:auto val="1"/>
        <c:lblAlgn val="ctr"/>
        <c:lblOffset val="100"/>
        <c:noMultiLvlLbl val="0"/>
      </c:catAx>
      <c:valAx>
        <c:axId val="5262965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6296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'Confianza CAUTIN'!$N$15</c:f>
              <c:strCache>
                <c:ptCount val="1"/>
                <c:pt idx="0">
                  <c:v>Cautín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'Confianza CAUTIN'!$M$16:$M$23</c:f>
              <c:strCache>
                <c:ptCount val="8"/>
                <c:pt idx="0">
                  <c:v>Tribunales de justicia</c:v>
                </c:pt>
                <c:pt idx="1">
                  <c:v>Redes sociales</c:v>
                </c:pt>
                <c:pt idx="2">
                  <c:v>Medios de comunicación</c:v>
                </c:pt>
                <c:pt idx="3">
                  <c:v>Contraloría</c:v>
                </c:pt>
                <c:pt idx="4">
                  <c:v>ONG</c:v>
                </c:pt>
                <c:pt idx="5">
                  <c:v>SII</c:v>
                </c:pt>
                <c:pt idx="6">
                  <c:v>Ejército de Chile</c:v>
                </c:pt>
                <c:pt idx="7">
                  <c:v>Universidades</c:v>
                </c:pt>
              </c:strCache>
            </c:strRef>
          </c:cat>
          <c:val>
            <c:numRef>
              <c:f>'Confianza CAUTIN'!$N$16:$N$23</c:f>
              <c:numCache>
                <c:formatCode>General</c:formatCode>
                <c:ptCount val="8"/>
                <c:pt idx="0">
                  <c:v>3.6</c:v>
                </c:pt>
                <c:pt idx="1">
                  <c:v>3.8</c:v>
                </c:pt>
                <c:pt idx="2">
                  <c:v>4</c:v>
                </c:pt>
                <c:pt idx="3">
                  <c:v>4</c:v>
                </c:pt>
                <c:pt idx="4">
                  <c:v>4.0999999999999996</c:v>
                </c:pt>
                <c:pt idx="5">
                  <c:v>4.2</c:v>
                </c:pt>
                <c:pt idx="6">
                  <c:v>5.3</c:v>
                </c:pt>
                <c:pt idx="7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FC-4E9F-B752-A274E47BEB27}"/>
            </c:ext>
          </c:extLst>
        </c:ser>
        <c:ser>
          <c:idx val="1"/>
          <c:order val="1"/>
          <c:tx>
            <c:strRef>
              <c:f>'Confianza CAUTIN'!$O$15</c:f>
              <c:strCache>
                <c:ptCount val="1"/>
                <c:pt idx="0">
                  <c:v>Malleco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'Confianza CAUTIN'!$M$16:$M$23</c:f>
              <c:strCache>
                <c:ptCount val="8"/>
                <c:pt idx="0">
                  <c:v>Tribunales de justicia</c:v>
                </c:pt>
                <c:pt idx="1">
                  <c:v>Redes sociales</c:v>
                </c:pt>
                <c:pt idx="2">
                  <c:v>Medios de comunicación</c:v>
                </c:pt>
                <c:pt idx="3">
                  <c:v>Contraloría</c:v>
                </c:pt>
                <c:pt idx="4">
                  <c:v>ONG</c:v>
                </c:pt>
                <c:pt idx="5">
                  <c:v>SII</c:v>
                </c:pt>
                <c:pt idx="6">
                  <c:v>Ejército de Chile</c:v>
                </c:pt>
                <c:pt idx="7">
                  <c:v>Universidades</c:v>
                </c:pt>
              </c:strCache>
            </c:strRef>
          </c:cat>
          <c:val>
            <c:numRef>
              <c:f>'Confianza CAUTIN'!$O$16:$O$23</c:f>
              <c:numCache>
                <c:formatCode>General</c:formatCode>
                <c:ptCount val="8"/>
                <c:pt idx="0">
                  <c:v>3.6</c:v>
                </c:pt>
                <c:pt idx="1">
                  <c:v>4.0999999999999996</c:v>
                </c:pt>
                <c:pt idx="2">
                  <c:v>4.3</c:v>
                </c:pt>
                <c:pt idx="3">
                  <c:v>4.2</c:v>
                </c:pt>
                <c:pt idx="4">
                  <c:v>4.2</c:v>
                </c:pt>
                <c:pt idx="5">
                  <c:v>4.2</c:v>
                </c:pt>
                <c:pt idx="6">
                  <c:v>5.8</c:v>
                </c:pt>
                <c:pt idx="7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FC-4E9F-B752-A274E47BEB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42746159"/>
        <c:axId val="542746991"/>
      </c:barChart>
      <c:catAx>
        <c:axId val="5427461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42746991"/>
        <c:crosses val="autoZero"/>
        <c:auto val="1"/>
        <c:lblAlgn val="ctr"/>
        <c:lblOffset val="100"/>
        <c:noMultiLvlLbl val="0"/>
      </c:catAx>
      <c:valAx>
        <c:axId val="5427469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42746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'Justicia por su propia cuenta'!$J$21</c:f>
              <c:strCache>
                <c:ptCount val="1"/>
                <c:pt idx="0">
                  <c:v>Cautín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'Justicia por su propia cuenta'!$I$22:$I$27</c:f>
              <c:strCache>
                <c:ptCount val="6"/>
                <c:pt idx="0">
                  <c:v>Muy Desacuerdo</c:v>
                </c:pt>
                <c:pt idx="1">
                  <c:v>En Desacuerdo</c:v>
                </c:pt>
                <c:pt idx="2">
                  <c:v>Ni de acuerdo ni en desacuerdo</c:v>
                </c:pt>
                <c:pt idx="3">
                  <c:v>De Acuerdo</c:v>
                </c:pt>
                <c:pt idx="4">
                  <c:v>Muy de acuerdo</c:v>
                </c:pt>
                <c:pt idx="5">
                  <c:v>NS/NR</c:v>
                </c:pt>
              </c:strCache>
            </c:strRef>
          </c:cat>
          <c:val>
            <c:numRef>
              <c:f>'Justicia por su propia cuenta'!$J$22:$J$27</c:f>
              <c:numCache>
                <c:formatCode>###0.0%</c:formatCode>
                <c:ptCount val="6"/>
                <c:pt idx="0">
                  <c:v>0.10912343470483005</c:v>
                </c:pt>
                <c:pt idx="1">
                  <c:v>0.36135957066189628</c:v>
                </c:pt>
                <c:pt idx="2">
                  <c:v>0.20214669051878353</c:v>
                </c:pt>
                <c:pt idx="3">
                  <c:v>0.25760286225402507</c:v>
                </c:pt>
                <c:pt idx="4" formatCode="###0%">
                  <c:v>5.008944543828265E-2</c:v>
                </c:pt>
                <c:pt idx="5">
                  <c:v>1.9677996422182469E-2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A9-47F8-A54F-55FAE705CF93}"/>
            </c:ext>
          </c:extLst>
        </c:ser>
        <c:ser>
          <c:idx val="1"/>
          <c:order val="1"/>
          <c:tx>
            <c:strRef>
              <c:f>'Justicia por su propia cuenta'!$K$21</c:f>
              <c:strCache>
                <c:ptCount val="1"/>
                <c:pt idx="0">
                  <c:v>Malleco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'Justicia por su propia cuenta'!$I$22:$I$27</c:f>
              <c:strCache>
                <c:ptCount val="6"/>
                <c:pt idx="0">
                  <c:v>Muy Desacuerdo</c:v>
                </c:pt>
                <c:pt idx="1">
                  <c:v>En Desacuerdo</c:v>
                </c:pt>
                <c:pt idx="2">
                  <c:v>Ni de acuerdo ni en desacuerdo</c:v>
                </c:pt>
                <c:pt idx="3">
                  <c:v>De Acuerdo</c:v>
                </c:pt>
                <c:pt idx="4">
                  <c:v>Muy de acuerdo</c:v>
                </c:pt>
                <c:pt idx="5">
                  <c:v>NS/NR</c:v>
                </c:pt>
              </c:strCache>
            </c:strRef>
          </c:cat>
          <c:val>
            <c:numRef>
              <c:f>'Justicia por su propia cuenta'!$K$22:$K$27</c:f>
              <c:numCache>
                <c:formatCode>###0.0%</c:formatCode>
                <c:ptCount val="6"/>
                <c:pt idx="0">
                  <c:v>0.16447368421052633</c:v>
                </c:pt>
                <c:pt idx="1">
                  <c:v>0.41447368421052633</c:v>
                </c:pt>
                <c:pt idx="2">
                  <c:v>0.1118421052631579</c:v>
                </c:pt>
                <c:pt idx="3">
                  <c:v>0.23026315789473684</c:v>
                </c:pt>
                <c:pt idx="4">
                  <c:v>5.2631578947368418E-2</c:v>
                </c:pt>
                <c:pt idx="5">
                  <c:v>2.6315789473684209E-2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A9-47F8-A54F-55FAE705CF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39156639"/>
        <c:axId val="1539155391"/>
      </c:barChart>
      <c:catAx>
        <c:axId val="1539156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9155391"/>
        <c:crosses val="autoZero"/>
        <c:auto val="1"/>
        <c:lblAlgn val="ctr"/>
        <c:lblOffset val="100"/>
        <c:noMultiLvlLbl val="0"/>
      </c:catAx>
      <c:valAx>
        <c:axId val="1539155391"/>
        <c:scaling>
          <c:orientation val="minMax"/>
        </c:scaling>
        <c:delete val="1"/>
        <c:axPos val="l"/>
        <c:numFmt formatCode="###0.0%" sourceLinked="1"/>
        <c:majorTickMark val="none"/>
        <c:minorTickMark val="none"/>
        <c:tickLblPos val="nextTo"/>
        <c:crossAx val="1539156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Constitución!$L$6</c:f>
              <c:strCache>
                <c:ptCount val="1"/>
                <c:pt idx="0">
                  <c:v>Cautín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Constitución!$K$7:$K$9</c:f>
              <c:strCache>
                <c:ptCount val="3"/>
                <c:pt idx="0">
                  <c:v>De acuerdo</c:v>
                </c:pt>
                <c:pt idx="1">
                  <c:v>Desacuerdo</c:v>
                </c:pt>
                <c:pt idx="2">
                  <c:v>NS/NR</c:v>
                </c:pt>
              </c:strCache>
            </c:strRef>
          </c:cat>
          <c:val>
            <c:numRef>
              <c:f>Constitución!$L$7:$L$9</c:f>
              <c:numCache>
                <c:formatCode>###0.0%</c:formatCode>
                <c:ptCount val="3"/>
                <c:pt idx="0" formatCode="###0%">
                  <c:v>0.35957066189624326</c:v>
                </c:pt>
                <c:pt idx="1">
                  <c:v>0.55635062611806796</c:v>
                </c:pt>
                <c:pt idx="2">
                  <c:v>8.4078711985688739E-2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34-4E8A-BF0F-71CF7495B948}"/>
            </c:ext>
          </c:extLst>
        </c:ser>
        <c:ser>
          <c:idx val="1"/>
          <c:order val="1"/>
          <c:tx>
            <c:strRef>
              <c:f>Constitución!$M$6</c:f>
              <c:strCache>
                <c:ptCount val="1"/>
                <c:pt idx="0">
                  <c:v>Malleco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Constitución!$K$7:$K$9</c:f>
              <c:strCache>
                <c:ptCount val="3"/>
                <c:pt idx="0">
                  <c:v>De acuerdo</c:v>
                </c:pt>
                <c:pt idx="1">
                  <c:v>Desacuerdo</c:v>
                </c:pt>
                <c:pt idx="2">
                  <c:v>NS/NR</c:v>
                </c:pt>
              </c:strCache>
            </c:strRef>
          </c:cat>
          <c:val>
            <c:numRef>
              <c:f>Constitución!$M$7:$M$9</c:f>
              <c:numCache>
                <c:formatCode>###0.0%</c:formatCode>
                <c:ptCount val="3"/>
                <c:pt idx="0">
                  <c:v>0.35526315789473684</c:v>
                </c:pt>
                <c:pt idx="1">
                  <c:v>0.57236842105263153</c:v>
                </c:pt>
                <c:pt idx="2">
                  <c:v>7.2368421052631582E-2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34-4E8A-BF0F-71CF7495B9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79115327"/>
        <c:axId val="679112831"/>
      </c:barChart>
      <c:catAx>
        <c:axId val="679115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679112831"/>
        <c:crosses val="autoZero"/>
        <c:auto val="1"/>
        <c:lblAlgn val="ctr"/>
        <c:lblOffset val="100"/>
        <c:noMultiLvlLbl val="0"/>
      </c:catAx>
      <c:valAx>
        <c:axId val="679112831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6791153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dirty="0"/>
              <a:t>Nivel de conocimiento de ODS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D6-4EEC-8754-41FFD0B4AD1E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D6-4EEC-8754-41FFD0B4AD1E}"/>
              </c:ext>
            </c:extLst>
          </c:dPt>
          <c:dPt>
            <c:idx val="2"/>
            <c:bubble3D val="0"/>
            <c:spPr>
              <a:solidFill>
                <a:srgbClr val="5F5F5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DD6-4EEC-8754-41FFD0B4AD1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DD6-4EEC-8754-41FFD0B4AD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ODS!$D$8:$D$10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NS/NR</c:v>
                </c:pt>
              </c:strCache>
            </c:strRef>
          </c:cat>
          <c:val>
            <c:numRef>
              <c:f>ODS!$E$8:$E$10</c:f>
              <c:numCache>
                <c:formatCode>General</c:formatCode>
                <c:ptCount val="3"/>
                <c:pt idx="0">
                  <c:v>17</c:v>
                </c:pt>
                <c:pt idx="1">
                  <c:v>81.5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DD6-4EEC-8754-41FFD0B4AD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dirty="0"/>
              <a:t>Asociación</a:t>
            </a:r>
            <a:r>
              <a:rPr lang="es-CL" baseline="0" dirty="0"/>
              <a:t> a desarrollo sostenible</a:t>
            </a:r>
            <a:endParaRPr lang="es-C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A645890-E874-4373-8100-59C0924EE586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285-440E-8C19-B01BC8703C7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0234DAC-AB53-40EB-815D-5B81C64ADCE5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285-440E-8C19-B01BC8703C7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86345A8-8455-466D-B3C1-1C9A896570CA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285-440E-8C19-B01BC8703C7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51C3072-098D-4BD0-B985-CF6AA609795A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285-440E-8C19-B01BC8703C7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EF4E090-2A2E-4CF0-B66E-B6EF3E41A5AC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285-440E-8C19-B01BC8703C7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FB681F4-ADAA-4CDF-A77F-84DE841E8823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285-440E-8C19-B01BC8703C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ODS!$D$22:$D$27</c:f>
              <c:strCache>
                <c:ptCount val="6"/>
                <c:pt idx="0">
                  <c:v>Medioambiente</c:v>
                </c:pt>
                <c:pt idx="1">
                  <c:v>Economía</c:v>
                </c:pt>
                <c:pt idx="2">
                  <c:v>Sociedad</c:v>
                </c:pt>
                <c:pt idx="3">
                  <c:v>Ninguno</c:v>
                </c:pt>
                <c:pt idx="4">
                  <c:v>NS/NR</c:v>
                </c:pt>
                <c:pt idx="5">
                  <c:v>Otro</c:v>
                </c:pt>
              </c:strCache>
            </c:strRef>
          </c:cat>
          <c:val>
            <c:numRef>
              <c:f>ODS!$E$22:$E$27</c:f>
              <c:numCache>
                <c:formatCode>General</c:formatCode>
                <c:ptCount val="6"/>
                <c:pt idx="0">
                  <c:v>26.3</c:v>
                </c:pt>
                <c:pt idx="1">
                  <c:v>21.5</c:v>
                </c:pt>
                <c:pt idx="2">
                  <c:v>14.5</c:v>
                </c:pt>
                <c:pt idx="3">
                  <c:v>4.3</c:v>
                </c:pt>
                <c:pt idx="4">
                  <c:v>30.4</c:v>
                </c:pt>
                <c:pt idx="5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85-440E-8C19-B01BC8703C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86848959"/>
        <c:axId val="686848127"/>
      </c:barChart>
      <c:catAx>
        <c:axId val="68684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686848127"/>
        <c:crosses val="autoZero"/>
        <c:auto val="1"/>
        <c:lblAlgn val="ctr"/>
        <c:lblOffset val="100"/>
        <c:noMultiLvlLbl val="0"/>
      </c:catAx>
      <c:valAx>
        <c:axId val="6868481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86848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ODS!$M$37</c:f>
              <c:strCache>
                <c:ptCount val="1"/>
                <c:pt idx="0">
                  <c:v>Cautín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ODS!$L$38:$L$42</c:f>
              <c:strCache>
                <c:ptCount val="5"/>
                <c:pt idx="0">
                  <c:v>Fin de la pobreza</c:v>
                </c:pt>
                <c:pt idx="1">
                  <c:v>Hambre Cero</c:v>
                </c:pt>
                <c:pt idx="2">
                  <c:v>Trabajo decente y crecimiento económico</c:v>
                </c:pt>
                <c:pt idx="3">
                  <c:v>Industria, innovación e infraestructura</c:v>
                </c:pt>
                <c:pt idx="4">
                  <c:v>Reducción de las desigualdades</c:v>
                </c:pt>
              </c:strCache>
            </c:strRef>
          </c:cat>
          <c:val>
            <c:numRef>
              <c:f>ODS!$M$38:$M$42</c:f>
              <c:numCache>
                <c:formatCode>###0.0%</c:formatCode>
                <c:ptCount val="5"/>
                <c:pt idx="0">
                  <c:v>0.18783542039355994</c:v>
                </c:pt>
                <c:pt idx="1">
                  <c:v>8.050089445438284E-2</c:v>
                </c:pt>
                <c:pt idx="2">
                  <c:v>0.51341681574239717</c:v>
                </c:pt>
                <c:pt idx="3">
                  <c:v>8.050089445438284E-2</c:v>
                </c:pt>
                <c:pt idx="4">
                  <c:v>0.13774597495527727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CA-4DD9-9A23-5F7C96F4516A}"/>
            </c:ext>
          </c:extLst>
        </c:ser>
        <c:ser>
          <c:idx val="1"/>
          <c:order val="1"/>
          <c:tx>
            <c:strRef>
              <c:f>ODS!$N$37</c:f>
              <c:strCache>
                <c:ptCount val="1"/>
                <c:pt idx="0">
                  <c:v>Malleco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ODS!$L$38:$L$42</c:f>
              <c:strCache>
                <c:ptCount val="5"/>
                <c:pt idx="0">
                  <c:v>Fin de la pobreza</c:v>
                </c:pt>
                <c:pt idx="1">
                  <c:v>Hambre Cero</c:v>
                </c:pt>
                <c:pt idx="2">
                  <c:v>Trabajo decente y crecimiento económico</c:v>
                </c:pt>
                <c:pt idx="3">
                  <c:v>Industria, innovación e infraestructura</c:v>
                </c:pt>
                <c:pt idx="4">
                  <c:v>Reducción de las desigualdades</c:v>
                </c:pt>
              </c:strCache>
            </c:strRef>
          </c:cat>
          <c:val>
            <c:numRef>
              <c:f>ODS!$N$38:$N$42</c:f>
              <c:numCache>
                <c:formatCode>###0.0%</c:formatCode>
                <c:ptCount val="5"/>
                <c:pt idx="0">
                  <c:v>0.15131578947368421</c:v>
                </c:pt>
                <c:pt idx="1">
                  <c:v>6.5789473684210523E-2</c:v>
                </c:pt>
                <c:pt idx="2">
                  <c:v>0.57236842105263153</c:v>
                </c:pt>
                <c:pt idx="3">
                  <c:v>7.2368421052631582E-2</c:v>
                </c:pt>
                <c:pt idx="4">
                  <c:v>0.13815789473684212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CA-4DD9-9A23-5F7C96F451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85091007"/>
        <c:axId val="685092255"/>
      </c:barChart>
      <c:catAx>
        <c:axId val="685091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685092255"/>
        <c:crosses val="autoZero"/>
        <c:auto val="1"/>
        <c:lblAlgn val="ctr"/>
        <c:lblOffset val="100"/>
        <c:noMultiLvlLbl val="0"/>
      </c:catAx>
      <c:valAx>
        <c:axId val="685092255"/>
        <c:scaling>
          <c:orientation val="minMax"/>
        </c:scaling>
        <c:delete val="1"/>
        <c:axPos val="l"/>
        <c:numFmt formatCode="###0.0%" sourceLinked="1"/>
        <c:majorTickMark val="none"/>
        <c:minorTickMark val="none"/>
        <c:tickLblPos val="nextTo"/>
        <c:crossAx val="685091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ODS!$L$56</c:f>
              <c:strCache>
                <c:ptCount val="1"/>
                <c:pt idx="0">
                  <c:v>Cautín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ODS!$K$57:$K$62</c:f>
              <c:strCache>
                <c:ptCount val="6"/>
                <c:pt idx="0">
                  <c:v>Salud y bienestar</c:v>
                </c:pt>
                <c:pt idx="1">
                  <c:v>Educación de calidad</c:v>
                </c:pt>
                <c:pt idx="2">
                  <c:v>Igualdad de Género</c:v>
                </c:pt>
                <c:pt idx="3">
                  <c:v>Agua Limpia y saneamiento</c:v>
                </c:pt>
                <c:pt idx="4">
                  <c:v>Paz, justicia e instituciones sólidas</c:v>
                </c:pt>
                <c:pt idx="5">
                  <c:v>Alianzas para lograr los objetivos (Acuerdos)</c:v>
                </c:pt>
              </c:strCache>
            </c:strRef>
          </c:cat>
          <c:val>
            <c:numRef>
              <c:f>ODS!$L$57:$L$62</c:f>
              <c:numCache>
                <c:formatCode>###0.0%</c:formatCode>
                <c:ptCount val="6"/>
                <c:pt idx="0">
                  <c:v>0.36493738819320215</c:v>
                </c:pt>
                <c:pt idx="1">
                  <c:v>0.2772808586762075</c:v>
                </c:pt>
                <c:pt idx="2">
                  <c:v>4.1144901610017888E-2</c:v>
                </c:pt>
                <c:pt idx="3">
                  <c:v>5.1878354203935599E-2</c:v>
                </c:pt>
                <c:pt idx="4">
                  <c:v>0.15205724508050089</c:v>
                </c:pt>
                <c:pt idx="5">
                  <c:v>0.11270125223613596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5F-40F8-BFAB-0F2D95AAFFB9}"/>
            </c:ext>
          </c:extLst>
        </c:ser>
        <c:ser>
          <c:idx val="1"/>
          <c:order val="1"/>
          <c:tx>
            <c:strRef>
              <c:f>ODS!$M$56</c:f>
              <c:strCache>
                <c:ptCount val="1"/>
                <c:pt idx="0">
                  <c:v>Malleco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ODS!$K$57:$K$62</c:f>
              <c:strCache>
                <c:ptCount val="6"/>
                <c:pt idx="0">
                  <c:v>Salud y bienestar</c:v>
                </c:pt>
                <c:pt idx="1">
                  <c:v>Educación de calidad</c:v>
                </c:pt>
                <c:pt idx="2">
                  <c:v>Igualdad de Género</c:v>
                </c:pt>
                <c:pt idx="3">
                  <c:v>Agua Limpia y saneamiento</c:v>
                </c:pt>
                <c:pt idx="4">
                  <c:v>Paz, justicia e instituciones sólidas</c:v>
                </c:pt>
                <c:pt idx="5">
                  <c:v>Alianzas para lograr los objetivos (Acuerdos)</c:v>
                </c:pt>
              </c:strCache>
            </c:strRef>
          </c:cat>
          <c:val>
            <c:numRef>
              <c:f>ODS!$M$57:$M$62</c:f>
              <c:numCache>
                <c:formatCode>###0.0%</c:formatCode>
                <c:ptCount val="6"/>
                <c:pt idx="0">
                  <c:v>0.28476821192052981</c:v>
                </c:pt>
                <c:pt idx="1">
                  <c:v>0.28476821192052981</c:v>
                </c:pt>
                <c:pt idx="2">
                  <c:v>6.6225165562913916E-3</c:v>
                </c:pt>
                <c:pt idx="3">
                  <c:v>8.6092715231788089E-2</c:v>
                </c:pt>
                <c:pt idx="4">
                  <c:v>0.17218543046357618</c:v>
                </c:pt>
                <c:pt idx="5">
                  <c:v>0.16556291390728478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5F-40F8-BFAB-0F2D95AAFF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56125295"/>
        <c:axId val="556117391"/>
      </c:barChart>
      <c:catAx>
        <c:axId val="556125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56117391"/>
        <c:crosses val="autoZero"/>
        <c:auto val="1"/>
        <c:lblAlgn val="ctr"/>
        <c:lblOffset val="100"/>
        <c:noMultiLvlLbl val="0"/>
      </c:catAx>
      <c:valAx>
        <c:axId val="556117391"/>
        <c:scaling>
          <c:orientation val="minMax"/>
        </c:scaling>
        <c:delete val="1"/>
        <c:axPos val="l"/>
        <c:numFmt formatCode="###0.0%" sourceLinked="1"/>
        <c:majorTickMark val="none"/>
        <c:minorTickMark val="none"/>
        <c:tickLblPos val="nextTo"/>
        <c:crossAx val="556125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990598952224736E-2"/>
          <c:y val="5.9641779676578292E-2"/>
          <c:w val="0.97001880209555058"/>
          <c:h val="0.867360654188371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'Opinión de la región'!$J$33</c:f>
              <c:strCache>
                <c:ptCount val="1"/>
                <c:pt idx="0">
                  <c:v>Mejorará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048D3D1-F95C-4ABB-A9F4-5B1BAA33C623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129-4B72-8868-0366938662C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1965C51-83CE-468E-90F4-B6A8BBF87E38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129-4B72-8868-0366938662C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E14D6E7-0648-4579-AB71-9250BD4FD525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129-4B72-8868-0366938662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'Opinión de la región'!$K$32:$M$32</c:f>
              <c:strCache>
                <c:ptCount val="3"/>
                <c:pt idx="0">
                  <c:v>La Araucanía</c:v>
                </c:pt>
                <c:pt idx="1">
                  <c:v>Su comuna</c:v>
                </c:pt>
                <c:pt idx="2">
                  <c:v>Su familia</c:v>
                </c:pt>
              </c:strCache>
            </c:strRef>
          </c:cat>
          <c:val>
            <c:numRef>
              <c:f>'Opinión de la región'!$K$33:$M$33</c:f>
              <c:numCache>
                <c:formatCode>###0.0</c:formatCode>
                <c:ptCount val="3"/>
                <c:pt idx="0" formatCode="###0">
                  <c:v>40.048221824328614</c:v>
                </c:pt>
                <c:pt idx="1">
                  <c:v>44.913961876490305</c:v>
                </c:pt>
                <c:pt idx="2">
                  <c:v>58.668156590426982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29-4B72-8868-0366938662CA}"/>
            </c:ext>
          </c:extLst>
        </c:ser>
        <c:ser>
          <c:idx val="1"/>
          <c:order val="1"/>
          <c:tx>
            <c:strRef>
              <c:f>'Opinión de la región'!$J$34</c:f>
              <c:strCache>
                <c:ptCount val="1"/>
                <c:pt idx="0">
                  <c:v>Se estancará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2C8224B-1582-41EF-B91F-5915CB4A04FB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129-4B72-8868-0366938662C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8EFE83E-3AF9-4619-85AD-2CABA74E3404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129-4B72-8868-0366938662C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77D7794-8EE8-4F0D-BBB5-3A8FAA0B78DE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129-4B72-8868-0366938662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'Opinión de la región'!$K$32:$M$32</c:f>
              <c:strCache>
                <c:ptCount val="3"/>
                <c:pt idx="0">
                  <c:v>La Araucanía</c:v>
                </c:pt>
                <c:pt idx="1">
                  <c:v>Su comuna</c:v>
                </c:pt>
                <c:pt idx="2">
                  <c:v>Su familia</c:v>
                </c:pt>
              </c:strCache>
            </c:strRef>
          </c:cat>
          <c:val>
            <c:numRef>
              <c:f>'Opinión de la región'!$K$34:$M$34</c:f>
              <c:numCache>
                <c:formatCode>###0.0</c:formatCode>
                <c:ptCount val="3"/>
                <c:pt idx="0">
                  <c:v>28.775945609526172</c:v>
                </c:pt>
                <c:pt idx="1">
                  <c:v>30.767550255779692</c:v>
                </c:pt>
                <c:pt idx="2">
                  <c:v>31.096099495579065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129-4B72-8868-0366938662CA}"/>
            </c:ext>
          </c:extLst>
        </c:ser>
        <c:ser>
          <c:idx val="2"/>
          <c:order val="2"/>
          <c:tx>
            <c:strRef>
              <c:f>'Opinión de la región'!$J$35</c:f>
              <c:strCache>
                <c:ptCount val="1"/>
                <c:pt idx="0">
                  <c:v>Empeorará</c:v>
                </c:pt>
              </c:strCache>
            </c:strRef>
          </c:tx>
          <c:spPr>
            <a:solidFill>
              <a:srgbClr val="FF824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F1C626B-60E7-4C08-B4A4-54B8E08461C0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C129-4B72-8868-0366938662C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7AAF4B8-71B4-46B4-877F-44AFB5821216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129-4B72-8868-0366938662C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E544026-36AC-43C1-BF0D-425BD4BFE327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C129-4B72-8868-0366938662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'Opinión de la región'!$K$32:$M$32</c:f>
              <c:strCache>
                <c:ptCount val="3"/>
                <c:pt idx="0">
                  <c:v>La Araucanía</c:v>
                </c:pt>
                <c:pt idx="1">
                  <c:v>Su comuna</c:v>
                </c:pt>
                <c:pt idx="2">
                  <c:v>Su familia</c:v>
                </c:pt>
              </c:strCache>
            </c:strRef>
          </c:cat>
          <c:val>
            <c:numRef>
              <c:f>'Opinión de la región'!$K$35:$M$35</c:f>
              <c:numCache>
                <c:formatCode>###0.0</c:formatCode>
                <c:ptCount val="3"/>
                <c:pt idx="0">
                  <c:v>26.639590789229135</c:v>
                </c:pt>
                <c:pt idx="1">
                  <c:v>20.462129270136572</c:v>
                </c:pt>
                <c:pt idx="2">
                  <c:v>7.2222214007532735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129-4B72-8868-0366938662CA}"/>
            </c:ext>
          </c:extLst>
        </c:ser>
        <c:ser>
          <c:idx val="3"/>
          <c:order val="3"/>
          <c:tx>
            <c:strRef>
              <c:f>'Opinión de la región'!$J$36</c:f>
              <c:strCache>
                <c:ptCount val="1"/>
                <c:pt idx="0">
                  <c:v>NS/NR</c:v>
                </c:pt>
              </c:strCache>
            </c:strRef>
          </c:tx>
          <c:spPr>
            <a:solidFill>
              <a:srgbClr val="73C77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5A1E86C-C69C-40EA-A762-A06EACA3F943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C129-4B72-8868-0366938662C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75F2D7E-8854-4EBE-BF26-0822CA5DAD94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129-4B72-8868-0366938662C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5A98116-9C12-49E9-A314-E56ECDFEC647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C129-4B72-8868-0366938662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'Opinión de la región'!$K$32:$M$32</c:f>
              <c:strCache>
                <c:ptCount val="3"/>
                <c:pt idx="0">
                  <c:v>La Araucanía</c:v>
                </c:pt>
                <c:pt idx="1">
                  <c:v>Su comuna</c:v>
                </c:pt>
                <c:pt idx="2">
                  <c:v>Su familia</c:v>
                </c:pt>
              </c:strCache>
            </c:strRef>
          </c:cat>
          <c:val>
            <c:numRef>
              <c:f>'Opinión de la región'!$K$36:$M$36</c:f>
              <c:numCache>
                <c:formatCode>###0.0</c:formatCode>
                <c:ptCount val="3"/>
                <c:pt idx="0">
                  <c:v>4.5362417769162473</c:v>
                </c:pt>
                <c:pt idx="1">
                  <c:v>3.8563585975936303</c:v>
                </c:pt>
                <c:pt idx="2" formatCode="###0">
                  <c:v>3.0135225132408503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129-4B72-8868-0366938662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80906191"/>
        <c:axId val="1280904943"/>
      </c:barChart>
      <c:catAx>
        <c:axId val="1280906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80904943"/>
        <c:crosses val="autoZero"/>
        <c:auto val="1"/>
        <c:lblAlgn val="ctr"/>
        <c:lblOffset val="100"/>
        <c:noMultiLvlLbl val="0"/>
      </c:catAx>
      <c:valAx>
        <c:axId val="1280904943"/>
        <c:scaling>
          <c:orientation val="minMax"/>
        </c:scaling>
        <c:delete val="1"/>
        <c:axPos val="l"/>
        <c:numFmt formatCode="###0" sourceLinked="1"/>
        <c:majorTickMark val="none"/>
        <c:minorTickMark val="none"/>
        <c:tickLblPos val="nextTo"/>
        <c:crossAx val="1280906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ODS!$L$79</c:f>
              <c:strCache>
                <c:ptCount val="1"/>
                <c:pt idx="0">
                  <c:v>Cautín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ODS!$K$80:$K$85</c:f>
              <c:strCache>
                <c:ptCount val="6"/>
                <c:pt idx="0">
                  <c:v>Energía Asequible y no contaminante</c:v>
                </c:pt>
                <c:pt idx="1">
                  <c:v>Ciudades y comunidades sostenibles</c:v>
                </c:pt>
                <c:pt idx="2">
                  <c:v>Producción y consumo responsable</c:v>
                </c:pt>
                <c:pt idx="3">
                  <c:v>Acción por el clima (cambio y crisis climática)</c:v>
                </c:pt>
                <c:pt idx="4">
                  <c:v>Vida submarina (Gestión de recursos marinos)</c:v>
                </c:pt>
                <c:pt idx="5">
                  <c:v>Vida de ecosistemas terrestres (Bosques y desiertos)</c:v>
                </c:pt>
              </c:strCache>
            </c:strRef>
          </c:cat>
          <c:val>
            <c:numRef>
              <c:f>ODS!$L$80:$L$85</c:f>
              <c:numCache>
                <c:formatCode>###0.0%</c:formatCode>
                <c:ptCount val="6"/>
                <c:pt idx="0">
                  <c:v>0.30948121645796062</c:v>
                </c:pt>
                <c:pt idx="1">
                  <c:v>0.24329159212880141</c:v>
                </c:pt>
                <c:pt idx="2">
                  <c:v>0.23613595706618962</c:v>
                </c:pt>
                <c:pt idx="3">
                  <c:v>9.4812164579606437E-2</c:v>
                </c:pt>
                <c:pt idx="4">
                  <c:v>2.5044722719141325E-2</c:v>
                </c:pt>
                <c:pt idx="5">
                  <c:v>9.1234347048300538E-2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A2-44E3-9F7D-DA3BF48DE4A9}"/>
            </c:ext>
          </c:extLst>
        </c:ser>
        <c:ser>
          <c:idx val="1"/>
          <c:order val="1"/>
          <c:tx>
            <c:strRef>
              <c:f>ODS!$M$79</c:f>
              <c:strCache>
                <c:ptCount val="1"/>
                <c:pt idx="0">
                  <c:v>Malleco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ODS!$K$80:$K$85</c:f>
              <c:strCache>
                <c:ptCount val="6"/>
                <c:pt idx="0">
                  <c:v>Energía Asequible y no contaminante</c:v>
                </c:pt>
                <c:pt idx="1">
                  <c:v>Ciudades y comunidades sostenibles</c:v>
                </c:pt>
                <c:pt idx="2">
                  <c:v>Producción y consumo responsable</c:v>
                </c:pt>
                <c:pt idx="3">
                  <c:v>Acción por el clima (cambio y crisis climática)</c:v>
                </c:pt>
                <c:pt idx="4">
                  <c:v>Vida submarina (Gestión de recursos marinos)</c:v>
                </c:pt>
                <c:pt idx="5">
                  <c:v>Vida de ecosistemas terrestres (Bosques y desiertos)</c:v>
                </c:pt>
              </c:strCache>
            </c:strRef>
          </c:cat>
          <c:val>
            <c:numRef>
              <c:f>ODS!$M$80:$M$85</c:f>
              <c:numCache>
                <c:formatCode>###0.0%</c:formatCode>
                <c:ptCount val="6"/>
                <c:pt idx="0">
                  <c:v>0.19736842105263158</c:v>
                </c:pt>
                <c:pt idx="1">
                  <c:v>0.19736842105263158</c:v>
                </c:pt>
                <c:pt idx="2" formatCode="###0%">
                  <c:v>0.23026315789473684</c:v>
                </c:pt>
                <c:pt idx="3">
                  <c:v>0.19078947368421054</c:v>
                </c:pt>
                <c:pt idx="4">
                  <c:v>1.3157894736842105E-2</c:v>
                </c:pt>
                <c:pt idx="5">
                  <c:v>0.17105263157894737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A2-44E3-9F7D-DA3BF48DE4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88715823"/>
        <c:axId val="388718319"/>
      </c:barChart>
      <c:catAx>
        <c:axId val="388715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88718319"/>
        <c:crosses val="autoZero"/>
        <c:auto val="1"/>
        <c:lblAlgn val="ctr"/>
        <c:lblOffset val="100"/>
        <c:noMultiLvlLbl val="0"/>
      </c:catAx>
      <c:valAx>
        <c:axId val="388718319"/>
        <c:scaling>
          <c:orientation val="minMax"/>
        </c:scaling>
        <c:delete val="1"/>
        <c:axPos val="l"/>
        <c:numFmt formatCode="###0.0%" sourceLinked="1"/>
        <c:majorTickMark val="none"/>
        <c:minorTickMark val="none"/>
        <c:tickLblPos val="nextTo"/>
        <c:crossAx val="388715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Conflicto!$K$14</c:f>
              <c:strCache>
                <c:ptCount val="1"/>
                <c:pt idx="0">
                  <c:v>Nada - poco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AD72F32-5240-46FC-B8CE-1A6032BE38AE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B26E-470C-BD56-2CB026E3EE7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E199209-FB5F-4939-AFF6-3F98399EF9BB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B26E-470C-BD56-2CB026E3EE7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AA945CF-4D95-4123-A8EC-31368A4086D2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B26E-470C-BD56-2CB026E3EE7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4943E50-9C14-4EA1-9F2C-C0A5B5F82C9D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B26E-470C-BD56-2CB026E3EE7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4963A6C-F6D8-4065-8B9C-B777D06E8D77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B26E-470C-BD56-2CB026E3EE7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896E3AC-945E-487D-B060-30FB5377B7C9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B26E-470C-BD56-2CB026E3EE7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C02DC93-7E8D-4ADE-AF64-7AACB2826DAD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B26E-470C-BD56-2CB026E3EE7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E5A37CE2-E098-4AC6-B7CA-0E5E722732C5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26E-470C-BD56-2CB026E3EE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Conflicto!$J$15:$J$22</c:f>
              <c:strCache>
                <c:ptCount val="8"/>
                <c:pt idx="0">
                  <c:v>Gente pobre y gente rica</c:v>
                </c:pt>
                <c:pt idx="1">
                  <c:v>Empresarios y trabajadores</c:v>
                </c:pt>
                <c:pt idx="2">
                  <c:v>Mapuche y no Mapuche</c:v>
                </c:pt>
                <c:pt idx="3">
                  <c:v>Chilenos e inmigrantes</c:v>
                </c:pt>
                <c:pt idx="4">
                  <c:v>Políticos y ciudadanos</c:v>
                </c:pt>
                <c:pt idx="5">
                  <c:v>Mapuche y FFAA</c:v>
                </c:pt>
                <c:pt idx="6">
                  <c:v>Mapuche y Estado</c:v>
                </c:pt>
                <c:pt idx="7">
                  <c:v>Forestales y Mapuche</c:v>
                </c:pt>
              </c:strCache>
            </c:strRef>
          </c:cat>
          <c:val>
            <c:numRef>
              <c:f>Conflicto!$K$15:$K$22</c:f>
              <c:numCache>
                <c:formatCode>General</c:formatCode>
                <c:ptCount val="8"/>
                <c:pt idx="0">
                  <c:v>56.2</c:v>
                </c:pt>
                <c:pt idx="1">
                  <c:v>50.2</c:v>
                </c:pt>
                <c:pt idx="2">
                  <c:v>42.3</c:v>
                </c:pt>
                <c:pt idx="3">
                  <c:v>37.299999999999997</c:v>
                </c:pt>
                <c:pt idx="4">
                  <c:v>35.6</c:v>
                </c:pt>
                <c:pt idx="5">
                  <c:v>26.5</c:v>
                </c:pt>
                <c:pt idx="6">
                  <c:v>19.2</c:v>
                </c:pt>
                <c:pt idx="7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6E-470C-BD56-2CB026E3EE7A}"/>
            </c:ext>
          </c:extLst>
        </c:ser>
        <c:ser>
          <c:idx val="1"/>
          <c:order val="1"/>
          <c:tx>
            <c:strRef>
              <c:f>Conflicto!$L$14</c:f>
              <c:strCache>
                <c:ptCount val="1"/>
                <c:pt idx="0">
                  <c:v>Bastante - mucho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2720690-465F-4C36-A662-17B131AAE441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26E-470C-BD56-2CB026E3EE7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E71C7A7-FA50-4A36-BF44-6344D50E8E06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B26E-470C-BD56-2CB026E3EE7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56FA4F9-BC8F-4D73-A5F8-A8B131EA414D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26E-470C-BD56-2CB026E3EE7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E9C9CCC-8A2C-4855-9226-349961F6341D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B26E-470C-BD56-2CB026E3EE7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43BAB55-F1FA-4274-8972-C7820DB84E3D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26E-470C-BD56-2CB026E3EE7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1AF5E11-B96A-4B72-B0A6-0D6D461EF4CE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26E-470C-BD56-2CB026E3EE7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463E872-4430-4448-B405-F1582C4B90DD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26E-470C-BD56-2CB026E3EE7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F9946919-2D63-4EE8-822A-4D536F3EA285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26E-470C-BD56-2CB026E3EE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Conflicto!$J$15:$J$22</c:f>
              <c:strCache>
                <c:ptCount val="8"/>
                <c:pt idx="0">
                  <c:v>Gente pobre y gente rica</c:v>
                </c:pt>
                <c:pt idx="1">
                  <c:v>Empresarios y trabajadores</c:v>
                </c:pt>
                <c:pt idx="2">
                  <c:v>Mapuche y no Mapuche</c:v>
                </c:pt>
                <c:pt idx="3">
                  <c:v>Chilenos e inmigrantes</c:v>
                </c:pt>
                <c:pt idx="4">
                  <c:v>Políticos y ciudadanos</c:v>
                </c:pt>
                <c:pt idx="5">
                  <c:v>Mapuche y FFAA</c:v>
                </c:pt>
                <c:pt idx="6">
                  <c:v>Mapuche y Estado</c:v>
                </c:pt>
                <c:pt idx="7">
                  <c:v>Forestales y Mapuche</c:v>
                </c:pt>
              </c:strCache>
            </c:strRef>
          </c:cat>
          <c:val>
            <c:numRef>
              <c:f>Conflicto!$L$15:$L$22</c:f>
              <c:numCache>
                <c:formatCode>General</c:formatCode>
                <c:ptCount val="8"/>
                <c:pt idx="0">
                  <c:v>43.8</c:v>
                </c:pt>
                <c:pt idx="1">
                  <c:v>49.8</c:v>
                </c:pt>
                <c:pt idx="2">
                  <c:v>57.7</c:v>
                </c:pt>
                <c:pt idx="3">
                  <c:v>62.7</c:v>
                </c:pt>
                <c:pt idx="4">
                  <c:v>64.400000000000006</c:v>
                </c:pt>
                <c:pt idx="5">
                  <c:v>73.5</c:v>
                </c:pt>
                <c:pt idx="6">
                  <c:v>80.8</c:v>
                </c:pt>
                <c:pt idx="7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6E-470C-BD56-2CB026E3EE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537430255"/>
        <c:axId val="1537427343"/>
      </c:barChart>
      <c:catAx>
        <c:axId val="15374302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7427343"/>
        <c:crosses val="autoZero"/>
        <c:auto val="1"/>
        <c:lblAlgn val="ctr"/>
        <c:lblOffset val="100"/>
        <c:noMultiLvlLbl val="0"/>
      </c:catAx>
      <c:valAx>
        <c:axId val="1537427343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37430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5796533624037052"/>
          <c:y val="4.9880649744558053E-2"/>
          <c:w val="0.28132425673155659"/>
          <c:h val="5.11365031111582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'Conflicto cautín'!$L$15</c:f>
              <c:strCache>
                <c:ptCount val="1"/>
                <c:pt idx="0">
                  <c:v>Nada - poco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CC157AB-9ECE-40B2-A671-4DC5DA89D4B4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5A3A-45B8-9EF8-902BB7075AE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FDCCAE8-D384-4A8D-A1D0-8AFE26257E71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A3A-45B8-9EF8-902BB7075AE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6EA754A-8CDF-4BD8-96A3-74D21352D0D7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5A3A-45B8-9EF8-902BB7075AE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3E5794F-E492-4DC2-A784-E274FDBD9F0A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A3A-45B8-9EF8-902BB7075AE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BC1ABD3-3C19-47C1-B244-9FCF658A64E6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A3A-45B8-9EF8-902BB7075AE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BC4D608-EDFB-459F-BC3D-CEDA9038DFEB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A3A-45B8-9EF8-902BB7075AE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37662AB-2C2F-4EE7-ACC8-618877C4865D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A3A-45B8-9EF8-902BB7075AE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AFDCBEA-71DB-44B9-94D3-4971DB9874EB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A3A-45B8-9EF8-902BB7075A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'Conflicto cautín'!$K$16:$K$23</c:f>
              <c:strCache>
                <c:ptCount val="8"/>
                <c:pt idx="0">
                  <c:v>Gente pobre y gente rica</c:v>
                </c:pt>
                <c:pt idx="1">
                  <c:v>Empresarios y trabajadores</c:v>
                </c:pt>
                <c:pt idx="2">
                  <c:v>Mapuche y no Mapuche</c:v>
                </c:pt>
                <c:pt idx="3">
                  <c:v>Chilenos e inmigrantes</c:v>
                </c:pt>
                <c:pt idx="4">
                  <c:v>Políticos y ciudadanos</c:v>
                </c:pt>
                <c:pt idx="5">
                  <c:v>Mapuche y FFAA</c:v>
                </c:pt>
                <c:pt idx="6">
                  <c:v>Mapuche y Estado</c:v>
                </c:pt>
                <c:pt idx="7">
                  <c:v>Forestales y Mapuche</c:v>
                </c:pt>
              </c:strCache>
            </c:strRef>
          </c:cat>
          <c:val>
            <c:numRef>
              <c:f>'Conflicto cautín'!$L$16:$L$23</c:f>
              <c:numCache>
                <c:formatCode>General</c:formatCode>
                <c:ptCount val="8"/>
                <c:pt idx="0">
                  <c:v>53.4</c:v>
                </c:pt>
                <c:pt idx="1">
                  <c:v>48.2</c:v>
                </c:pt>
                <c:pt idx="2">
                  <c:v>44.3</c:v>
                </c:pt>
                <c:pt idx="3">
                  <c:v>34.700000000000003</c:v>
                </c:pt>
                <c:pt idx="4">
                  <c:v>33.799999999999997</c:v>
                </c:pt>
                <c:pt idx="5">
                  <c:v>26.3</c:v>
                </c:pt>
                <c:pt idx="6">
                  <c:v>19</c:v>
                </c:pt>
                <c:pt idx="7">
                  <c:v>14.8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3A-45B8-9EF8-902BB7075AE1}"/>
            </c:ext>
          </c:extLst>
        </c:ser>
        <c:ser>
          <c:idx val="1"/>
          <c:order val="1"/>
          <c:tx>
            <c:strRef>
              <c:f>'Conflicto cautín'!$M$15</c:f>
              <c:strCache>
                <c:ptCount val="1"/>
                <c:pt idx="0">
                  <c:v>Bastante - mucho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79497BC-B286-4C66-B53D-50F49B9B8B3B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5A3A-45B8-9EF8-902BB7075AE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9E40F89-F44B-4EF4-992F-98E030F0D797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5A3A-45B8-9EF8-902BB7075AE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B9E4A68-9C1C-4DF1-B356-DF72CA4844DA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5A3A-45B8-9EF8-902BB7075AE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4CAC372-71CD-4D3A-88B6-A6EAE5206746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5A3A-45B8-9EF8-902BB7075AE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3B90C08-AA18-403A-A450-065F56087564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5A3A-45B8-9EF8-902BB7075AE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F709038-CE70-4C1B-AE13-15C76856FFCB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5A3A-45B8-9EF8-902BB7075AE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8FFDB05-B919-439F-8C1A-319D533F97A2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5A3A-45B8-9EF8-902BB7075AE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BD6E558-8238-46B1-89D1-940D4F495E8F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A3A-45B8-9EF8-902BB7075A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'Conflicto cautín'!$K$16:$K$23</c:f>
              <c:strCache>
                <c:ptCount val="8"/>
                <c:pt idx="0">
                  <c:v>Gente pobre y gente rica</c:v>
                </c:pt>
                <c:pt idx="1">
                  <c:v>Empresarios y trabajadores</c:v>
                </c:pt>
                <c:pt idx="2">
                  <c:v>Mapuche y no Mapuche</c:v>
                </c:pt>
                <c:pt idx="3">
                  <c:v>Chilenos e inmigrantes</c:v>
                </c:pt>
                <c:pt idx="4">
                  <c:v>Políticos y ciudadanos</c:v>
                </c:pt>
                <c:pt idx="5">
                  <c:v>Mapuche y FFAA</c:v>
                </c:pt>
                <c:pt idx="6">
                  <c:v>Mapuche y Estado</c:v>
                </c:pt>
                <c:pt idx="7">
                  <c:v>Forestales y Mapuche</c:v>
                </c:pt>
              </c:strCache>
            </c:strRef>
          </c:cat>
          <c:val>
            <c:numRef>
              <c:f>'Conflicto cautín'!$M$16:$M$23</c:f>
              <c:numCache>
                <c:formatCode>General</c:formatCode>
                <c:ptCount val="8"/>
                <c:pt idx="0">
                  <c:v>46.6</c:v>
                </c:pt>
                <c:pt idx="1">
                  <c:v>51.2</c:v>
                </c:pt>
                <c:pt idx="2">
                  <c:v>55.7</c:v>
                </c:pt>
                <c:pt idx="3">
                  <c:v>65.3</c:v>
                </c:pt>
                <c:pt idx="4">
                  <c:v>66.2</c:v>
                </c:pt>
                <c:pt idx="5">
                  <c:v>73.7</c:v>
                </c:pt>
                <c:pt idx="6">
                  <c:v>81</c:v>
                </c:pt>
                <c:pt idx="7">
                  <c:v>85.2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3A-45B8-9EF8-902BB7075A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388720815"/>
        <c:axId val="388722479"/>
      </c:barChart>
      <c:catAx>
        <c:axId val="3887208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88722479"/>
        <c:crosses val="autoZero"/>
        <c:auto val="1"/>
        <c:lblAlgn val="ctr"/>
        <c:lblOffset val="100"/>
        <c:noMultiLvlLbl val="0"/>
      </c:catAx>
      <c:valAx>
        <c:axId val="38872247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88720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'Conflicto malleco'!$N$14</c:f>
              <c:strCache>
                <c:ptCount val="1"/>
                <c:pt idx="0">
                  <c:v>Nada - poco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634BC4D-A7C2-4496-87BF-93822BF19338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D8A3-4F18-A112-F842CDBD5F1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BF07F12-FECF-4A96-AA8B-26EF51D30533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8A3-4F18-A112-F842CDBD5F1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E65873C-08F5-46CE-8A05-C1BF0A7090C0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D8A3-4F18-A112-F842CDBD5F1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9082013-756F-4AF1-8E12-6424C09442D8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8A3-4F18-A112-F842CDBD5F1F}"/>
                </c:ext>
              </c:extLst>
            </c:dLbl>
            <c:dLbl>
              <c:idx val="4"/>
              <c:layout>
                <c:manualLayout>
                  <c:x val="-2.8817377922666413E-3"/>
                  <c:y val="-8.1635993888228113E-3"/>
                </c:manualLayout>
              </c:layout>
              <c:tx>
                <c:rich>
                  <a:bodyPr/>
                  <a:lstStyle/>
                  <a:p>
                    <a:fld id="{A850606A-1386-4024-8D05-107F36812A74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8A3-4F18-A112-F842CDBD5F1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0481F12-8978-4859-9C61-9A6C28377385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8A3-4F18-A112-F842CDBD5F1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1A14EB2-15DF-429E-A209-016E82B6EA4C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8A3-4F18-A112-F842CDBD5F1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1CE368B-8928-4D78-9B0C-9517537DFBC0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8A3-4F18-A112-F842CDBD5F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'Conflicto malleco'!$M$15:$M$22</c:f>
              <c:strCache>
                <c:ptCount val="8"/>
                <c:pt idx="0">
                  <c:v>Gente pobre y gente rica</c:v>
                </c:pt>
                <c:pt idx="1">
                  <c:v>Empresarios y trabajadores</c:v>
                </c:pt>
                <c:pt idx="2">
                  <c:v>Chilenos e inmigrantes</c:v>
                </c:pt>
                <c:pt idx="3">
                  <c:v>Políticos y ciudadanos</c:v>
                </c:pt>
                <c:pt idx="4">
                  <c:v>Mapuche y no Mapuche</c:v>
                </c:pt>
                <c:pt idx="5">
                  <c:v>Mapuche y FFAA</c:v>
                </c:pt>
                <c:pt idx="6">
                  <c:v>Mapuche y Estado</c:v>
                </c:pt>
                <c:pt idx="7">
                  <c:v>Forestales y Mapuche</c:v>
                </c:pt>
              </c:strCache>
            </c:strRef>
          </c:cat>
          <c:val>
            <c:numRef>
              <c:f>'Conflicto malleco'!$N$15:$N$22</c:f>
              <c:numCache>
                <c:formatCode>General</c:formatCode>
                <c:ptCount val="8"/>
                <c:pt idx="0">
                  <c:v>66.7</c:v>
                </c:pt>
                <c:pt idx="1">
                  <c:v>57.5</c:v>
                </c:pt>
                <c:pt idx="2">
                  <c:v>46.8</c:v>
                </c:pt>
                <c:pt idx="3">
                  <c:v>42.5</c:v>
                </c:pt>
                <c:pt idx="4">
                  <c:v>35.200000000000003</c:v>
                </c:pt>
                <c:pt idx="5">
                  <c:v>27.4</c:v>
                </c:pt>
                <c:pt idx="6">
                  <c:v>20</c:v>
                </c:pt>
                <c:pt idx="7">
                  <c:v>15.6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A3-4F18-A112-F842CDBD5F1F}"/>
            </c:ext>
          </c:extLst>
        </c:ser>
        <c:ser>
          <c:idx val="1"/>
          <c:order val="1"/>
          <c:tx>
            <c:strRef>
              <c:f>'Conflicto malleco'!$O$14</c:f>
              <c:strCache>
                <c:ptCount val="1"/>
                <c:pt idx="0">
                  <c:v>Bastante - mucho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E69CA20-9707-4A63-9C2B-A2765C019F6F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D8A3-4F18-A112-F842CDBD5F1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164B64C-E3D9-4D09-B03D-F718CC93702F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D8A3-4F18-A112-F842CDBD5F1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6A14438-4C08-4B09-9C89-809DF5AA79FA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D8A3-4F18-A112-F842CDBD5F1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4539BBA-69C1-497B-A81C-139D053882DA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D8A3-4F18-A112-F842CDBD5F1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ECB6890-B4FE-4583-98B0-B2242E73D478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D8A3-4F18-A112-F842CDBD5F1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9852385-6955-4565-9DA6-BC3B0F6F8D4D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D8A3-4F18-A112-F842CDBD5F1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7AD7F23-D76F-4C14-A492-DA1E632E2E5D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D8A3-4F18-A112-F842CDBD5F1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B31A906-0743-4E30-A453-291ED852A380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8A3-4F18-A112-F842CDBD5F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'Conflicto malleco'!$M$15:$M$22</c:f>
              <c:strCache>
                <c:ptCount val="8"/>
                <c:pt idx="0">
                  <c:v>Gente pobre y gente rica</c:v>
                </c:pt>
                <c:pt idx="1">
                  <c:v>Empresarios y trabajadores</c:v>
                </c:pt>
                <c:pt idx="2">
                  <c:v>Chilenos e inmigrantes</c:v>
                </c:pt>
                <c:pt idx="3">
                  <c:v>Políticos y ciudadanos</c:v>
                </c:pt>
                <c:pt idx="4">
                  <c:v>Mapuche y no Mapuche</c:v>
                </c:pt>
                <c:pt idx="5">
                  <c:v>Mapuche y FFAA</c:v>
                </c:pt>
                <c:pt idx="6">
                  <c:v>Mapuche y Estado</c:v>
                </c:pt>
                <c:pt idx="7">
                  <c:v>Forestales y Mapuche</c:v>
                </c:pt>
              </c:strCache>
            </c:strRef>
          </c:cat>
          <c:val>
            <c:numRef>
              <c:f>'Conflicto malleco'!$O$15:$O$22</c:f>
              <c:numCache>
                <c:formatCode>General</c:formatCode>
                <c:ptCount val="8"/>
                <c:pt idx="0">
                  <c:v>33.299999999999997</c:v>
                </c:pt>
                <c:pt idx="1">
                  <c:v>42.5</c:v>
                </c:pt>
                <c:pt idx="2">
                  <c:v>53.2</c:v>
                </c:pt>
                <c:pt idx="3">
                  <c:v>57.5</c:v>
                </c:pt>
                <c:pt idx="4">
                  <c:v>64.8</c:v>
                </c:pt>
                <c:pt idx="5">
                  <c:v>72.599999999999994</c:v>
                </c:pt>
                <c:pt idx="6">
                  <c:v>80</c:v>
                </c:pt>
                <c:pt idx="7">
                  <c:v>84.4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A3-4F18-A112-F842CDBD5F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637534031"/>
        <c:axId val="637536111"/>
      </c:barChart>
      <c:catAx>
        <c:axId val="6375340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637536111"/>
        <c:crosses val="autoZero"/>
        <c:auto val="1"/>
        <c:lblAlgn val="ctr"/>
        <c:lblOffset val="100"/>
        <c:noMultiLvlLbl val="0"/>
      </c:catAx>
      <c:valAx>
        <c:axId val="63753611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375340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'Desempeño gobierno'!$L$4:$L$9</c:f>
              <c:strCache>
                <c:ptCount val="6"/>
                <c:pt idx="0">
                  <c:v>Narcotráfico</c:v>
                </c:pt>
                <c:pt idx="1">
                  <c:v>Corrupción</c:v>
                </c:pt>
                <c:pt idx="2">
                  <c:v>Robo de madera</c:v>
                </c:pt>
                <c:pt idx="3">
                  <c:v>Desempleo</c:v>
                </c:pt>
                <c:pt idx="4">
                  <c:v>Relación entre Mapuche y Estado</c:v>
                </c:pt>
                <c:pt idx="5">
                  <c:v>Seguridad ciudadana en la región</c:v>
                </c:pt>
              </c:strCache>
            </c:strRef>
          </c:cat>
          <c:val>
            <c:numRef>
              <c:f>'Desempeño gobierno'!$M$4:$M$9</c:f>
              <c:numCache>
                <c:formatCode>General</c:formatCode>
                <c:ptCount val="6"/>
                <c:pt idx="0">
                  <c:v>2.5</c:v>
                </c:pt>
                <c:pt idx="1">
                  <c:v>2.8</c:v>
                </c:pt>
                <c:pt idx="2">
                  <c:v>2.9</c:v>
                </c:pt>
                <c:pt idx="3">
                  <c:v>2.9</c:v>
                </c:pt>
                <c:pt idx="4">
                  <c:v>3.2</c:v>
                </c:pt>
                <c:pt idx="5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A8-4F0C-9D91-9C54FAEE47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33650415"/>
        <c:axId val="1433648335"/>
      </c:barChart>
      <c:catAx>
        <c:axId val="14336504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3648335"/>
        <c:crosses val="autoZero"/>
        <c:auto val="1"/>
        <c:lblAlgn val="ctr"/>
        <c:lblOffset val="100"/>
        <c:noMultiLvlLbl val="0"/>
      </c:catAx>
      <c:valAx>
        <c:axId val="143364833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336504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'Convivencia en la región'!$K$22</c:f>
              <c:strCache>
                <c:ptCount val="1"/>
                <c:pt idx="0">
                  <c:v>Cautín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5.6703916259618868E-2"/>
                  <c:y val="-1.6003427505733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5B-481E-913B-CDC6BC3D3C38}"/>
                </c:ext>
              </c:extLst>
            </c:dLbl>
            <c:dLbl>
              <c:idx val="6"/>
              <c:layout>
                <c:manualLayout>
                  <c:x val="-1.1937666580972393E-2"/>
                  <c:y val="3.2006855011467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5B-481E-913B-CDC6BC3D3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'Convivencia en la región'!$J$23:$J$30</c:f>
              <c:strCach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NS/NR</c:v>
                </c:pt>
              </c:strCache>
            </c:strRef>
          </c:cat>
          <c:val>
            <c:numRef>
              <c:f>'Convivencia en la región'!$K$23:$K$30</c:f>
              <c:numCache>
                <c:formatCode>###0.0%</c:formatCode>
                <c:ptCount val="8"/>
                <c:pt idx="0">
                  <c:v>6.093189964157706E-2</c:v>
                </c:pt>
                <c:pt idx="1">
                  <c:v>3.5842293906810034E-2</c:v>
                </c:pt>
                <c:pt idx="2">
                  <c:v>9.4982078853046589E-2</c:v>
                </c:pt>
                <c:pt idx="3">
                  <c:v>0.24551971326164876</c:v>
                </c:pt>
                <c:pt idx="4" formatCode="###0%">
                  <c:v>0.37992831541218636</c:v>
                </c:pt>
                <c:pt idx="5">
                  <c:v>0.13620071684587814</c:v>
                </c:pt>
                <c:pt idx="6" formatCode="###0%">
                  <c:v>3.046594982078853E-2</c:v>
                </c:pt>
                <c:pt idx="7">
                  <c:v>1.6129032258064516E-2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5B-481E-913B-CDC6BC3D3C38}"/>
            </c:ext>
          </c:extLst>
        </c:ser>
        <c:ser>
          <c:idx val="1"/>
          <c:order val="1"/>
          <c:tx>
            <c:strRef>
              <c:f>'Convivencia en la región'!$L$22</c:f>
              <c:strCache>
                <c:ptCount val="1"/>
                <c:pt idx="0">
                  <c:v>Malleco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1.492208322621604E-3"/>
                  <c:y val="2.6672379176222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5B-481E-913B-CDC6BC3D3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'Convivencia en la región'!$J$23:$J$30</c:f>
              <c:strCach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NS/NR</c:v>
                </c:pt>
              </c:strCache>
            </c:strRef>
          </c:cat>
          <c:val>
            <c:numRef>
              <c:f>'Convivencia en la región'!$L$23:$L$30</c:f>
              <c:numCache>
                <c:formatCode>###0.0%</c:formatCode>
                <c:ptCount val="8"/>
                <c:pt idx="0">
                  <c:v>7.2368421052631582E-2</c:v>
                </c:pt>
                <c:pt idx="1">
                  <c:v>6.5789473684210523E-2</c:v>
                </c:pt>
                <c:pt idx="2">
                  <c:v>0.15789473684210525</c:v>
                </c:pt>
                <c:pt idx="3">
                  <c:v>0.24342105263157893</c:v>
                </c:pt>
                <c:pt idx="4">
                  <c:v>0.32236842105263158</c:v>
                </c:pt>
                <c:pt idx="5">
                  <c:v>9.2105263157894732E-2</c:v>
                </c:pt>
                <c:pt idx="6">
                  <c:v>4.6052631578947366E-2</c:v>
                </c:pt>
                <c:pt idx="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5B-481E-913B-CDC6BC3D3C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07370639"/>
        <c:axId val="1607376879"/>
      </c:lineChart>
      <c:catAx>
        <c:axId val="1607370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07376879"/>
        <c:crosses val="autoZero"/>
        <c:auto val="1"/>
        <c:lblAlgn val="ctr"/>
        <c:lblOffset val="100"/>
        <c:noMultiLvlLbl val="0"/>
      </c:catAx>
      <c:valAx>
        <c:axId val="1607376879"/>
        <c:scaling>
          <c:orientation val="minMax"/>
        </c:scaling>
        <c:delete val="1"/>
        <c:axPos val="l"/>
        <c:numFmt formatCode="###0.0%" sourceLinked="1"/>
        <c:majorTickMark val="none"/>
        <c:minorTickMark val="none"/>
        <c:tickLblPos val="nextTo"/>
        <c:crossAx val="1607370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248763109545361"/>
          <c:y val="0.13441281896949353"/>
          <c:w val="0.4751103020472584"/>
          <c:h val="0.8314382868879415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74-4AA4-8BAB-963DB3069670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74-4AA4-8BAB-963DB3069670}"/>
              </c:ext>
            </c:extLst>
          </c:dPt>
          <c:dPt>
            <c:idx val="2"/>
            <c:bubble3D val="0"/>
            <c:spPr>
              <a:solidFill>
                <a:srgbClr val="FF824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74-4AA4-8BAB-963DB3069670}"/>
              </c:ext>
            </c:extLst>
          </c:dPt>
          <c:dPt>
            <c:idx val="3"/>
            <c:bubble3D val="0"/>
            <c:spPr>
              <a:solidFill>
                <a:srgbClr val="73C77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C74-4AA4-8BAB-963DB3069670}"/>
              </c:ext>
            </c:extLst>
          </c:dPt>
          <c:dLbls>
            <c:dLbl>
              <c:idx val="0"/>
              <c:layout>
                <c:manualLayout>
                  <c:x val="-8.9707660209198625E-2"/>
                  <c:y val="6.22347565831249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4-4AA4-8BAB-963DB3069670}"/>
                </c:ext>
              </c:extLst>
            </c:dLbl>
            <c:dLbl>
              <c:idx val="1"/>
              <c:layout>
                <c:manualLayout>
                  <c:x val="-1.8665176673204328E-2"/>
                  <c:y val="-0.1059819513476505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74-4AA4-8BAB-963DB3069670}"/>
                </c:ext>
              </c:extLst>
            </c:dLbl>
            <c:dLbl>
              <c:idx val="2"/>
              <c:layout>
                <c:manualLayout>
                  <c:x val="7.2129947169515651E-2"/>
                  <c:y val="3.491915750893016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74-4AA4-8BAB-963DB3069670}"/>
                </c:ext>
              </c:extLst>
            </c:dLbl>
            <c:dLbl>
              <c:idx val="3"/>
              <c:layout>
                <c:manualLayout>
                  <c:x val="1.7114362733973508E-2"/>
                  <c:y val="9.172339188906883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C74-4AA4-8BAB-963DB30696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'Estado de excepción'!$C$5:$C$8</c:f>
              <c:strCache>
                <c:ptCount val="4"/>
                <c:pt idx="0">
                  <c:v>Ha sido útil</c:v>
                </c:pt>
                <c:pt idx="1">
                  <c:v>Ayuda algo</c:v>
                </c:pt>
                <c:pt idx="2">
                  <c:v>No ha sido útil</c:v>
                </c:pt>
                <c:pt idx="3">
                  <c:v>NS/NR</c:v>
                </c:pt>
              </c:strCache>
            </c:strRef>
          </c:cat>
          <c:val>
            <c:numRef>
              <c:f>'Estado de excepción'!$D$5:$D$8</c:f>
              <c:numCache>
                <c:formatCode>###0.0</c:formatCode>
                <c:ptCount val="4"/>
                <c:pt idx="0">
                  <c:v>28.91172629922621</c:v>
                </c:pt>
                <c:pt idx="1">
                  <c:v>37.721949838347918</c:v>
                </c:pt>
                <c:pt idx="2">
                  <c:v>28.947324309991139</c:v>
                </c:pt>
                <c:pt idx="3">
                  <c:v>4.4189995524347214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74-4AA4-8BAB-963DB306967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66F22-3366-4FE2-B23E-B2881F2A850D}" type="datetimeFigureOut">
              <a:rPr lang="es-CL" smtClean="0"/>
              <a:t>13-03-2024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930A2-B05E-48C0-9FF8-7186107C78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7976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930A2-B05E-48C0-9FF8-7186107C7828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1406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930A2-B05E-48C0-9FF8-7186107C7828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5920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930A2-B05E-48C0-9FF8-7186107C7828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8585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642511-765D-4308-8D88-FCD513D06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ABE0FF-26E8-4281-BA9A-C0C419375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2AE8E9-8F80-4FA3-B8E2-5F46C8514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5710-AB33-45CA-9A92-221041F4F528}" type="datetimeFigureOut">
              <a:rPr lang="es-CL" smtClean="0"/>
              <a:t>13-03-2024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7DDA46-E8B3-4DB8-B8A4-AC6D7C272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370D2D-D665-406C-BD52-5B210A49C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A5C2-8C94-48D5-AE55-CDBA457895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6039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83535-46FB-4364-A085-107020B6E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1482E7-B3E0-4A02-96C1-3A24E0298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4FE5A8-F475-43DC-AD4F-B757F02E1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5710-AB33-45CA-9A92-221041F4F528}" type="datetimeFigureOut">
              <a:rPr lang="es-CL" smtClean="0"/>
              <a:t>13-03-2024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BCF9AB-93D5-44DC-86AB-ECD0505AD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091673-D01F-4EB8-B325-A8161AFFC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A5C2-8C94-48D5-AE55-CDBA457895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070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8F7333-8266-43E6-80C5-DCF6F11F62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74D5E4-95B4-4C9B-92FF-867DBDC60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FCF9AD-346C-480B-9B59-B6C62687D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5710-AB33-45CA-9A92-221041F4F528}" type="datetimeFigureOut">
              <a:rPr lang="es-CL" smtClean="0"/>
              <a:t>13-03-2024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661AD0-39AD-4294-9F7A-E08CF6BE9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08632E-CCE4-4991-A4E3-8D88DE250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A5C2-8C94-48D5-AE55-CDBA457895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2501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2722" y="1680254"/>
            <a:ext cx="11786555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516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DE90FD-5EB1-4905-8E6A-F959DF8EB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F20C91-1E52-4027-8A02-9549CA670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69DF95-CFE0-47AC-A487-3995C3D8C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5710-AB33-45CA-9A92-221041F4F528}" type="datetimeFigureOut">
              <a:rPr lang="es-CL" smtClean="0"/>
              <a:t>13-03-2024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CD7E89-B188-4B9D-A4B3-324889838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74D1B4-DF1F-4062-A5B8-EF4DC4AF9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A5C2-8C94-48D5-AE55-CDBA457895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480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8BA1E1-67B8-4A82-B26A-83F9EC546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6350DA-0427-4BBB-8162-B465F718A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5C17BD-D611-4C9C-8F15-2FB4BBA8C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5710-AB33-45CA-9A92-221041F4F528}" type="datetimeFigureOut">
              <a:rPr lang="es-CL" smtClean="0"/>
              <a:t>13-03-2024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89EA52-6933-4D8A-846A-A0E98DF3B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9C811E-5CD2-4A6D-A30E-7D03408A0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A5C2-8C94-48D5-AE55-CDBA457895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3788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51BCD-86E4-46C3-9B8B-0326A542A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232FD6-2BCF-4F33-8636-7E53D9A12D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118EA5-A57B-4370-AFFA-19013BA10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716B86-6A8A-4018-8FB9-0E103A75B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5710-AB33-45CA-9A92-221041F4F528}" type="datetimeFigureOut">
              <a:rPr lang="es-CL" smtClean="0"/>
              <a:t>13-03-2024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0AC103-D5B8-4D3E-B7E5-9CADDDDA9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CDDE99-87B2-4CB3-8AF5-5C019BB68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A5C2-8C94-48D5-AE55-CDBA457895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082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A1A5D5-46E2-4B53-BBDB-826A06600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C72BF3-F744-435E-8D35-9E203B2CE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114BD9-FE25-483A-B585-5774A52D4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5044746-044C-4D41-AEAC-F37C03882F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D6BD185-2112-43CA-9263-C8916681E3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CAC313D-A57E-4658-9744-09D4E29A9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5710-AB33-45CA-9A92-221041F4F528}" type="datetimeFigureOut">
              <a:rPr lang="es-CL" smtClean="0"/>
              <a:t>13-03-2024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2F5D885-16F6-4D68-81B6-B7D316B0B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945B00E-C790-4165-BD22-303F5937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A5C2-8C94-48D5-AE55-CDBA457895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457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142BCF-D5C8-4380-B68C-1B0D0413D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16322C8-5CF0-4A96-92FC-09CE2884F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5710-AB33-45CA-9A92-221041F4F528}" type="datetimeFigureOut">
              <a:rPr lang="es-CL" smtClean="0"/>
              <a:t>13-03-2024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0505F2C-545F-4423-838F-CC41EA86A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580FF3D-0BED-429D-AD3D-FF4D44EA0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A5C2-8C94-48D5-AE55-CDBA457895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25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7ECE77-D9E5-4853-87BD-9E69DB577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5710-AB33-45CA-9A92-221041F4F528}" type="datetimeFigureOut">
              <a:rPr lang="es-CL" smtClean="0"/>
              <a:t>13-03-2024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A99CE4B-2BB7-4E01-AF21-B681BDE3A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970128-F6A2-4D16-9A25-A82BA2A58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A5C2-8C94-48D5-AE55-CDBA457895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555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CC6F39-35E3-4227-B69C-104DAB6F4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12AEA0-745E-4765-9502-4D222D720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F2526EF-6714-40D6-BDEE-CA8BE72536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51F8A1-58FB-4EEB-8A14-CDB19CF54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5710-AB33-45CA-9A92-221041F4F528}" type="datetimeFigureOut">
              <a:rPr lang="es-CL" smtClean="0"/>
              <a:t>13-03-2024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A07AC3A-CF69-4DFA-82A8-DD709E78A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2DC9E2-A2B6-4359-A8D9-2B488733B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A5C2-8C94-48D5-AE55-CDBA457895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988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DB39E1-7E52-4869-B201-110D4F0B0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AA40089-936C-4724-8926-2C0AAE73D1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9EA579-E760-4E5A-B1D1-9AF396BE1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06201E-1EDE-48AA-BFBE-86CB922F1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5710-AB33-45CA-9A92-221041F4F528}" type="datetimeFigureOut">
              <a:rPr lang="es-CL" smtClean="0"/>
              <a:t>13-03-2024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5D2737-33EF-4519-8693-377C0989D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B43B3B-19AC-485F-8999-DB8BCB1EB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EA5C2-8C94-48D5-AE55-CDBA457895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135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64D594-5E03-421D-921B-AE7CB723D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B1847F-039A-479E-854A-3612A1DF1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E92D93-BB81-43F4-B19D-0E7D9917F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85710-AB33-45CA-9A92-221041F4F528}" type="datetimeFigureOut">
              <a:rPr lang="es-CL" smtClean="0"/>
              <a:t>13-03-2024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D574DE-2FE9-477E-81C4-B426A3DBEE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15BC70-70A7-4001-A32D-F78A8E1809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EA5C2-8C94-48D5-AE55-CDBA457895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1398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98397" y="3056"/>
            <a:ext cx="2393950" cy="6855037"/>
          </a:xfrm>
          <a:custGeom>
            <a:avLst/>
            <a:gdLst/>
            <a:ahLst/>
            <a:cxnLst/>
            <a:rect l="l" t="t" r="r" b="b"/>
            <a:pathLst>
              <a:path w="3590925" h="10282555">
                <a:moveTo>
                  <a:pt x="3590391" y="0"/>
                </a:moveTo>
                <a:lnTo>
                  <a:pt x="0" y="0"/>
                </a:lnTo>
                <a:lnTo>
                  <a:pt x="0" y="1242656"/>
                </a:lnTo>
                <a:lnTo>
                  <a:pt x="0" y="1287932"/>
                </a:lnTo>
                <a:lnTo>
                  <a:pt x="0" y="6530276"/>
                </a:lnTo>
                <a:lnTo>
                  <a:pt x="0" y="6582804"/>
                </a:lnTo>
                <a:lnTo>
                  <a:pt x="304" y="6582804"/>
                </a:lnTo>
                <a:lnTo>
                  <a:pt x="1104" y="6631178"/>
                </a:lnTo>
                <a:lnTo>
                  <a:pt x="2476" y="6681419"/>
                </a:lnTo>
                <a:lnTo>
                  <a:pt x="4394" y="6731533"/>
                </a:lnTo>
                <a:lnTo>
                  <a:pt x="6845" y="6781508"/>
                </a:lnTo>
                <a:lnTo>
                  <a:pt x="9842" y="6831330"/>
                </a:lnTo>
                <a:lnTo>
                  <a:pt x="13373" y="6881012"/>
                </a:lnTo>
                <a:lnTo>
                  <a:pt x="17437" y="6930542"/>
                </a:lnTo>
                <a:lnTo>
                  <a:pt x="22034" y="6979920"/>
                </a:lnTo>
                <a:lnTo>
                  <a:pt x="27152" y="7029145"/>
                </a:lnTo>
                <a:lnTo>
                  <a:pt x="32804" y="7078205"/>
                </a:lnTo>
                <a:lnTo>
                  <a:pt x="38963" y="7127113"/>
                </a:lnTo>
                <a:lnTo>
                  <a:pt x="45656" y="7175855"/>
                </a:lnTo>
                <a:lnTo>
                  <a:pt x="52857" y="7224420"/>
                </a:lnTo>
                <a:lnTo>
                  <a:pt x="60566" y="7272833"/>
                </a:lnTo>
                <a:lnTo>
                  <a:pt x="68795" y="7321067"/>
                </a:lnTo>
                <a:lnTo>
                  <a:pt x="77520" y="7369124"/>
                </a:lnTo>
                <a:lnTo>
                  <a:pt x="86753" y="7417003"/>
                </a:lnTo>
                <a:lnTo>
                  <a:pt x="96494" y="7464704"/>
                </a:lnTo>
                <a:lnTo>
                  <a:pt x="106718" y="7512215"/>
                </a:lnTo>
                <a:lnTo>
                  <a:pt x="117449" y="7559548"/>
                </a:lnTo>
                <a:lnTo>
                  <a:pt x="128676" y="7606678"/>
                </a:lnTo>
                <a:lnTo>
                  <a:pt x="140385" y="7653629"/>
                </a:lnTo>
                <a:lnTo>
                  <a:pt x="152590" y="7700378"/>
                </a:lnTo>
                <a:lnTo>
                  <a:pt x="165265" y="7746936"/>
                </a:lnTo>
                <a:lnTo>
                  <a:pt x="178435" y="7793291"/>
                </a:lnTo>
                <a:lnTo>
                  <a:pt x="192074" y="7839443"/>
                </a:lnTo>
                <a:lnTo>
                  <a:pt x="206197" y="7885392"/>
                </a:lnTo>
                <a:lnTo>
                  <a:pt x="220776" y="7931124"/>
                </a:lnTo>
                <a:lnTo>
                  <a:pt x="235839" y="7976641"/>
                </a:lnTo>
                <a:lnTo>
                  <a:pt x="251371" y="8021955"/>
                </a:lnTo>
                <a:lnTo>
                  <a:pt x="267360" y="8067040"/>
                </a:lnTo>
                <a:lnTo>
                  <a:pt x="283819" y="8111909"/>
                </a:lnTo>
                <a:lnTo>
                  <a:pt x="300723" y="8156562"/>
                </a:lnTo>
                <a:lnTo>
                  <a:pt x="318096" y="8200987"/>
                </a:lnTo>
                <a:lnTo>
                  <a:pt x="335915" y="8245170"/>
                </a:lnTo>
                <a:lnTo>
                  <a:pt x="354177" y="8289125"/>
                </a:lnTo>
                <a:lnTo>
                  <a:pt x="372897" y="8332851"/>
                </a:lnTo>
                <a:lnTo>
                  <a:pt x="392061" y="8376336"/>
                </a:lnTo>
                <a:lnTo>
                  <a:pt x="411657" y="8419592"/>
                </a:lnTo>
                <a:lnTo>
                  <a:pt x="431698" y="8462594"/>
                </a:lnTo>
                <a:lnTo>
                  <a:pt x="452170" y="8505342"/>
                </a:lnTo>
                <a:lnTo>
                  <a:pt x="473075" y="8547849"/>
                </a:lnTo>
                <a:lnTo>
                  <a:pt x="494411" y="8590102"/>
                </a:lnTo>
                <a:lnTo>
                  <a:pt x="516178" y="8632101"/>
                </a:lnTo>
                <a:lnTo>
                  <a:pt x="538365" y="8673846"/>
                </a:lnTo>
                <a:lnTo>
                  <a:pt x="560984" y="8715324"/>
                </a:lnTo>
                <a:lnTo>
                  <a:pt x="584009" y="8756548"/>
                </a:lnTo>
                <a:lnTo>
                  <a:pt x="607453" y="8797506"/>
                </a:lnTo>
                <a:lnTo>
                  <a:pt x="631304" y="8838184"/>
                </a:lnTo>
                <a:lnTo>
                  <a:pt x="655574" y="8878595"/>
                </a:lnTo>
                <a:lnTo>
                  <a:pt x="680250" y="8918727"/>
                </a:lnTo>
                <a:lnTo>
                  <a:pt x="705319" y="8958593"/>
                </a:lnTo>
                <a:lnTo>
                  <a:pt x="730808" y="8998166"/>
                </a:lnTo>
                <a:lnTo>
                  <a:pt x="756678" y="9037460"/>
                </a:lnTo>
                <a:lnTo>
                  <a:pt x="782955" y="9076474"/>
                </a:lnTo>
                <a:lnTo>
                  <a:pt x="809612" y="9115196"/>
                </a:lnTo>
                <a:lnTo>
                  <a:pt x="836676" y="9153627"/>
                </a:lnTo>
                <a:lnTo>
                  <a:pt x="864120" y="9191752"/>
                </a:lnTo>
                <a:lnTo>
                  <a:pt x="891946" y="9229585"/>
                </a:lnTo>
                <a:lnTo>
                  <a:pt x="920153" y="9267126"/>
                </a:lnTo>
                <a:lnTo>
                  <a:pt x="948728" y="9304363"/>
                </a:lnTo>
                <a:lnTo>
                  <a:pt x="977696" y="9341282"/>
                </a:lnTo>
                <a:lnTo>
                  <a:pt x="1007033" y="9377896"/>
                </a:lnTo>
                <a:lnTo>
                  <a:pt x="1036726" y="9414205"/>
                </a:lnTo>
                <a:lnTo>
                  <a:pt x="1066800" y="9450197"/>
                </a:lnTo>
                <a:lnTo>
                  <a:pt x="1097241" y="9485871"/>
                </a:lnTo>
                <a:lnTo>
                  <a:pt x="1128026" y="9521215"/>
                </a:lnTo>
                <a:lnTo>
                  <a:pt x="1159192" y="9556255"/>
                </a:lnTo>
                <a:lnTo>
                  <a:pt x="1190701" y="9590951"/>
                </a:lnTo>
                <a:lnTo>
                  <a:pt x="1222552" y="9625330"/>
                </a:lnTo>
                <a:lnTo>
                  <a:pt x="1254772" y="9659366"/>
                </a:lnTo>
                <a:lnTo>
                  <a:pt x="1287335" y="9693072"/>
                </a:lnTo>
                <a:lnTo>
                  <a:pt x="1320228" y="9726447"/>
                </a:lnTo>
                <a:lnTo>
                  <a:pt x="1353477" y="9759480"/>
                </a:lnTo>
                <a:lnTo>
                  <a:pt x="1387055" y="9792157"/>
                </a:lnTo>
                <a:lnTo>
                  <a:pt x="1420977" y="9824504"/>
                </a:lnTo>
                <a:lnTo>
                  <a:pt x="1455229" y="9856495"/>
                </a:lnTo>
                <a:lnTo>
                  <a:pt x="1489811" y="9888131"/>
                </a:lnTo>
                <a:lnTo>
                  <a:pt x="1524711" y="9919424"/>
                </a:lnTo>
                <a:lnTo>
                  <a:pt x="1559953" y="9950348"/>
                </a:lnTo>
                <a:lnTo>
                  <a:pt x="1595501" y="9980917"/>
                </a:lnTo>
                <a:lnTo>
                  <a:pt x="1631378" y="10011118"/>
                </a:lnTo>
                <a:lnTo>
                  <a:pt x="1667560" y="10040963"/>
                </a:lnTo>
                <a:lnTo>
                  <a:pt x="1704060" y="10070427"/>
                </a:lnTo>
                <a:lnTo>
                  <a:pt x="1740865" y="10099535"/>
                </a:lnTo>
                <a:lnTo>
                  <a:pt x="1777987" y="10128250"/>
                </a:lnTo>
                <a:lnTo>
                  <a:pt x="1815401" y="10156596"/>
                </a:lnTo>
                <a:lnTo>
                  <a:pt x="1853133" y="10184562"/>
                </a:lnTo>
                <a:lnTo>
                  <a:pt x="1891144" y="10212146"/>
                </a:lnTo>
                <a:lnTo>
                  <a:pt x="1929460" y="10239350"/>
                </a:lnTo>
                <a:lnTo>
                  <a:pt x="1968068" y="10266159"/>
                </a:lnTo>
                <a:lnTo>
                  <a:pt x="1992020" y="10282428"/>
                </a:lnTo>
                <a:lnTo>
                  <a:pt x="2987421" y="10282428"/>
                </a:lnTo>
                <a:lnTo>
                  <a:pt x="3020034" y="10282428"/>
                </a:lnTo>
                <a:lnTo>
                  <a:pt x="3590391" y="10282428"/>
                </a:lnTo>
                <a:lnTo>
                  <a:pt x="3590391" y="6582804"/>
                </a:lnTo>
                <a:lnTo>
                  <a:pt x="3590391" y="6530276"/>
                </a:lnTo>
                <a:lnTo>
                  <a:pt x="3590391" y="1287932"/>
                </a:lnTo>
                <a:lnTo>
                  <a:pt x="3590391" y="1242656"/>
                </a:lnTo>
                <a:lnTo>
                  <a:pt x="3590391" y="0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0" y="5435977"/>
            <a:ext cx="1642110" cy="1422400"/>
          </a:xfrm>
          <a:custGeom>
            <a:avLst/>
            <a:gdLst/>
            <a:ahLst/>
            <a:cxnLst/>
            <a:rect l="l" t="t" r="r" b="b"/>
            <a:pathLst>
              <a:path w="2463165" h="2133600">
                <a:moveTo>
                  <a:pt x="2426753" y="2133032"/>
                </a:moveTo>
                <a:lnTo>
                  <a:pt x="0" y="2133032"/>
                </a:lnTo>
                <a:lnTo>
                  <a:pt x="0" y="165514"/>
                </a:lnTo>
                <a:lnTo>
                  <a:pt x="57140" y="139343"/>
                </a:lnTo>
                <a:lnTo>
                  <a:pt x="98842" y="121936"/>
                </a:lnTo>
                <a:lnTo>
                  <a:pt x="141077" y="105614"/>
                </a:lnTo>
                <a:lnTo>
                  <a:pt x="183829" y="90396"/>
                </a:lnTo>
                <a:lnTo>
                  <a:pt x="227080" y="76299"/>
                </a:lnTo>
                <a:lnTo>
                  <a:pt x="270814" y="63339"/>
                </a:lnTo>
                <a:lnTo>
                  <a:pt x="315016" y="51532"/>
                </a:lnTo>
                <a:lnTo>
                  <a:pt x="359667" y="40897"/>
                </a:lnTo>
                <a:lnTo>
                  <a:pt x="404752" y="31450"/>
                </a:lnTo>
                <a:lnTo>
                  <a:pt x="450255" y="23207"/>
                </a:lnTo>
                <a:lnTo>
                  <a:pt x="496159" y="16186"/>
                </a:lnTo>
                <a:lnTo>
                  <a:pt x="542446" y="10404"/>
                </a:lnTo>
                <a:lnTo>
                  <a:pt x="589102" y="5877"/>
                </a:lnTo>
                <a:lnTo>
                  <a:pt x="636109" y="2623"/>
                </a:lnTo>
                <a:lnTo>
                  <a:pt x="683450" y="658"/>
                </a:lnTo>
                <a:lnTo>
                  <a:pt x="731110" y="0"/>
                </a:lnTo>
                <a:lnTo>
                  <a:pt x="778770" y="658"/>
                </a:lnTo>
                <a:lnTo>
                  <a:pt x="826112" y="2623"/>
                </a:lnTo>
                <a:lnTo>
                  <a:pt x="873119" y="5877"/>
                </a:lnTo>
                <a:lnTo>
                  <a:pt x="919774" y="10404"/>
                </a:lnTo>
                <a:lnTo>
                  <a:pt x="966062" y="16186"/>
                </a:lnTo>
                <a:lnTo>
                  <a:pt x="1011965" y="23207"/>
                </a:lnTo>
                <a:lnTo>
                  <a:pt x="1057468" y="31450"/>
                </a:lnTo>
                <a:lnTo>
                  <a:pt x="1102553" y="40897"/>
                </a:lnTo>
                <a:lnTo>
                  <a:pt x="1147205" y="51532"/>
                </a:lnTo>
                <a:lnTo>
                  <a:pt x="1191406" y="63339"/>
                </a:lnTo>
                <a:lnTo>
                  <a:pt x="1235141" y="76299"/>
                </a:lnTo>
                <a:lnTo>
                  <a:pt x="1278392" y="90396"/>
                </a:lnTo>
                <a:lnTo>
                  <a:pt x="1321143" y="105614"/>
                </a:lnTo>
                <a:lnTo>
                  <a:pt x="1363378" y="121936"/>
                </a:lnTo>
                <a:lnTo>
                  <a:pt x="1405080" y="139343"/>
                </a:lnTo>
                <a:lnTo>
                  <a:pt x="1446233" y="157821"/>
                </a:lnTo>
                <a:lnTo>
                  <a:pt x="1486820" y="177351"/>
                </a:lnTo>
                <a:lnTo>
                  <a:pt x="1526825" y="197917"/>
                </a:lnTo>
                <a:lnTo>
                  <a:pt x="1566231" y="219501"/>
                </a:lnTo>
                <a:lnTo>
                  <a:pt x="1605021" y="242088"/>
                </a:lnTo>
                <a:lnTo>
                  <a:pt x="1643180" y="265660"/>
                </a:lnTo>
                <a:lnTo>
                  <a:pt x="1680690" y="290200"/>
                </a:lnTo>
                <a:lnTo>
                  <a:pt x="1717536" y="315691"/>
                </a:lnTo>
                <a:lnTo>
                  <a:pt x="1753700" y="342117"/>
                </a:lnTo>
                <a:lnTo>
                  <a:pt x="1789166" y="369460"/>
                </a:lnTo>
                <a:lnTo>
                  <a:pt x="1823918" y="397704"/>
                </a:lnTo>
                <a:lnTo>
                  <a:pt x="1857939" y="426831"/>
                </a:lnTo>
                <a:lnTo>
                  <a:pt x="1891212" y="456825"/>
                </a:lnTo>
                <a:lnTo>
                  <a:pt x="1923722" y="487670"/>
                </a:lnTo>
                <a:lnTo>
                  <a:pt x="1955451" y="519347"/>
                </a:lnTo>
                <a:lnTo>
                  <a:pt x="1986384" y="551840"/>
                </a:lnTo>
                <a:lnTo>
                  <a:pt x="2016503" y="585132"/>
                </a:lnTo>
                <a:lnTo>
                  <a:pt x="2045792" y="619207"/>
                </a:lnTo>
                <a:lnTo>
                  <a:pt x="2074235" y="654047"/>
                </a:lnTo>
                <a:lnTo>
                  <a:pt x="2101815" y="689635"/>
                </a:lnTo>
                <a:lnTo>
                  <a:pt x="2128515" y="725955"/>
                </a:lnTo>
                <a:lnTo>
                  <a:pt x="2154320" y="762990"/>
                </a:lnTo>
                <a:lnTo>
                  <a:pt x="2179212" y="800722"/>
                </a:lnTo>
                <a:lnTo>
                  <a:pt x="2203175" y="839135"/>
                </a:lnTo>
                <a:lnTo>
                  <a:pt x="2226192" y="878213"/>
                </a:lnTo>
                <a:lnTo>
                  <a:pt x="2248248" y="917937"/>
                </a:lnTo>
                <a:lnTo>
                  <a:pt x="2269326" y="958292"/>
                </a:lnTo>
                <a:lnTo>
                  <a:pt x="2289408" y="999259"/>
                </a:lnTo>
                <a:lnTo>
                  <a:pt x="2308479" y="1040823"/>
                </a:lnTo>
                <a:lnTo>
                  <a:pt x="2326522" y="1082967"/>
                </a:lnTo>
                <a:lnTo>
                  <a:pt x="2343520" y="1125673"/>
                </a:lnTo>
                <a:lnTo>
                  <a:pt x="2359458" y="1168925"/>
                </a:lnTo>
                <a:lnTo>
                  <a:pt x="2374318" y="1212705"/>
                </a:lnTo>
                <a:lnTo>
                  <a:pt x="2388084" y="1256998"/>
                </a:lnTo>
                <a:lnTo>
                  <a:pt x="2400740" y="1301785"/>
                </a:lnTo>
                <a:lnTo>
                  <a:pt x="2412269" y="1347050"/>
                </a:lnTo>
                <a:lnTo>
                  <a:pt x="2422654" y="1392777"/>
                </a:lnTo>
                <a:lnTo>
                  <a:pt x="2431879" y="1438947"/>
                </a:lnTo>
                <a:lnTo>
                  <a:pt x="2439928" y="1485545"/>
                </a:lnTo>
                <a:lnTo>
                  <a:pt x="2446784" y="1532554"/>
                </a:lnTo>
                <a:lnTo>
                  <a:pt x="2452430" y="1579956"/>
                </a:lnTo>
                <a:lnTo>
                  <a:pt x="2456850" y="1627735"/>
                </a:lnTo>
                <a:lnTo>
                  <a:pt x="2460028" y="1675873"/>
                </a:lnTo>
                <a:lnTo>
                  <a:pt x="2461947" y="1724354"/>
                </a:lnTo>
                <a:lnTo>
                  <a:pt x="2462590" y="1773162"/>
                </a:lnTo>
                <a:lnTo>
                  <a:pt x="2461947" y="1821969"/>
                </a:lnTo>
                <a:lnTo>
                  <a:pt x="2460028" y="1870450"/>
                </a:lnTo>
                <a:lnTo>
                  <a:pt x="2456850" y="1918588"/>
                </a:lnTo>
                <a:lnTo>
                  <a:pt x="2452430" y="1966367"/>
                </a:lnTo>
                <a:lnTo>
                  <a:pt x="2446784" y="2013769"/>
                </a:lnTo>
                <a:lnTo>
                  <a:pt x="2439928" y="2060778"/>
                </a:lnTo>
                <a:lnTo>
                  <a:pt x="2431879" y="2107376"/>
                </a:lnTo>
                <a:lnTo>
                  <a:pt x="2426753" y="2133032"/>
                </a:lnTo>
                <a:close/>
              </a:path>
            </a:pathLst>
          </a:custGeom>
          <a:solidFill>
            <a:srgbClr val="1B48A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86985" y="1398061"/>
            <a:ext cx="4817533" cy="934016"/>
          </a:xfrm>
          <a:prstGeom prst="rect">
            <a:avLst/>
          </a:prstGeom>
        </p:spPr>
        <p:txBody>
          <a:bodyPr vert="horz" wrap="square" lIns="0" tIns="10583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83"/>
              </a:spcBef>
            </a:pPr>
            <a:r>
              <a:rPr lang="es-ES" sz="6000" b="1" spc="13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Araucanía</a:t>
            </a:r>
            <a:endParaRPr sz="6000" b="1" spc="136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9049" y="1984146"/>
            <a:ext cx="4695891" cy="934016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342494">
              <a:spcBef>
                <a:spcPts val="83"/>
              </a:spcBef>
            </a:pPr>
            <a:r>
              <a:rPr lang="es-ES" sz="6000" b="1" spc="117" dirty="0">
                <a:solidFill>
                  <a:srgbClr val="1B1B1B"/>
                </a:solidFill>
                <a:latin typeface="Tahoma"/>
                <a:ea typeface="Tahoma" panose="020B0604030504040204" pitchFamily="34" charset="0"/>
                <a:cs typeface="Tahoma"/>
              </a:rPr>
              <a:t>Opina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3841633" y="532983"/>
            <a:ext cx="6699250" cy="5978313"/>
            <a:chOff x="6316976" y="0"/>
            <a:chExt cx="10048875" cy="896747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16976" y="0"/>
              <a:ext cx="10048874" cy="89670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17770" y="1441730"/>
              <a:ext cx="6448424" cy="5934074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53595" y="6046253"/>
            <a:ext cx="6673849" cy="634999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0C35A895-8874-428D-B8F9-88FB993A1C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0" y="275824"/>
            <a:ext cx="4480212" cy="916203"/>
          </a:xfrm>
          <a:prstGeom prst="rect">
            <a:avLst/>
          </a:prstGeom>
        </p:spPr>
      </p:pic>
      <p:sp>
        <p:nvSpPr>
          <p:cNvPr id="11" name="object 4">
            <a:extLst>
              <a:ext uri="{FF2B5EF4-FFF2-40B4-BE49-F238E27FC236}">
                <a16:creationId xmlns:a16="http://schemas.microsoft.com/office/drawing/2014/main" id="{9F5EA225-778C-4DC7-914E-C7DB7F8B15D4}"/>
              </a:ext>
            </a:extLst>
          </p:cNvPr>
          <p:cNvSpPr txBox="1">
            <a:spLocks/>
          </p:cNvSpPr>
          <p:nvPr/>
        </p:nvSpPr>
        <p:spPr>
          <a:xfrm>
            <a:off x="333105" y="3785672"/>
            <a:ext cx="4817533" cy="687795"/>
          </a:xfrm>
          <a:prstGeom prst="rect">
            <a:avLst/>
          </a:prstGeom>
        </p:spPr>
        <p:txBody>
          <a:bodyPr vert="horz" wrap="square" lIns="0" tIns="10583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67">
              <a:lnSpc>
                <a:spcPct val="100000"/>
              </a:lnSpc>
              <a:spcBef>
                <a:spcPts val="83"/>
              </a:spcBef>
            </a:pPr>
            <a:r>
              <a:rPr lang="es-ES" b="1" spc="13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Tercera Versión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3690D3C-D473-45D2-B570-9E5FB5855555}"/>
              </a:ext>
            </a:extLst>
          </p:cNvPr>
          <p:cNvSpPr txBox="1"/>
          <p:nvPr/>
        </p:nvSpPr>
        <p:spPr>
          <a:xfrm>
            <a:off x="1996750" y="6187664"/>
            <a:ext cx="8198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200" b="1" dirty="0"/>
              <a:t>*Araucanía Opina: </a:t>
            </a:r>
            <a:r>
              <a:rPr lang="es-CL" sz="1200" dirty="0"/>
              <a:t>Es normal que en la sociedad existan controversias o conflictos entre personas o grupos. En su opinión, ¿Cuánto conflicto hay en su comuna hoy en día entre…?</a:t>
            </a:r>
            <a:r>
              <a:rPr lang="es-CL" sz="1200" b="1" dirty="0"/>
              <a:t> </a:t>
            </a:r>
            <a:endParaRPr lang="es-CL" sz="12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A870016-1EA7-4CA1-BCCE-02B3D8DEEB98}"/>
              </a:ext>
            </a:extLst>
          </p:cNvPr>
          <p:cNvSpPr txBox="1">
            <a:spLocks/>
          </p:cNvSpPr>
          <p:nvPr/>
        </p:nvSpPr>
        <p:spPr>
          <a:xfrm>
            <a:off x="-251791" y="714155"/>
            <a:ext cx="12695582" cy="806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Nivel de conflicto entre grupos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B249986-0546-4B15-850B-77AA5C416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0" y="275825"/>
            <a:ext cx="3062299" cy="626240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3FDDA55-79AB-42AC-8B9C-AA260733AF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438780"/>
              </p:ext>
            </p:extLst>
          </p:nvPr>
        </p:nvGraphicFramePr>
        <p:xfrm>
          <a:off x="1138796" y="1117380"/>
          <a:ext cx="9914408" cy="5092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07195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3690D3C-D473-45D2-B570-9E5FB5855555}"/>
              </a:ext>
            </a:extLst>
          </p:cNvPr>
          <p:cNvSpPr txBox="1"/>
          <p:nvPr/>
        </p:nvSpPr>
        <p:spPr>
          <a:xfrm>
            <a:off x="1996750" y="6187664"/>
            <a:ext cx="8198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200" b="1" dirty="0"/>
              <a:t>*Araucanía Opina: </a:t>
            </a:r>
            <a:r>
              <a:rPr lang="es-CL" sz="1200" dirty="0"/>
              <a:t>Es normal que en la sociedad existan controversias o conflictos entre personas o grupos. En su opinión, ¿Cuánto conflicto hay en su comuna hoy en día entre…?</a:t>
            </a:r>
            <a:r>
              <a:rPr lang="es-CL" sz="1200" b="1" dirty="0"/>
              <a:t> </a:t>
            </a:r>
            <a:endParaRPr lang="es-CL" sz="12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A870016-1EA7-4CA1-BCCE-02B3D8DEEB98}"/>
              </a:ext>
            </a:extLst>
          </p:cNvPr>
          <p:cNvSpPr txBox="1">
            <a:spLocks/>
          </p:cNvSpPr>
          <p:nvPr/>
        </p:nvSpPr>
        <p:spPr>
          <a:xfrm>
            <a:off x="-251791" y="714155"/>
            <a:ext cx="12695582" cy="806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Nivel de conflicto (Cautín)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B249986-0546-4B15-850B-77AA5C416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0" y="275825"/>
            <a:ext cx="3062299" cy="626240"/>
          </a:xfrm>
          <a:prstGeom prst="rect">
            <a:avLst/>
          </a:prstGeom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E94BE14-80E5-431C-8776-49F5265DF7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375328"/>
              </p:ext>
            </p:extLst>
          </p:nvPr>
        </p:nvGraphicFramePr>
        <p:xfrm>
          <a:off x="1619250" y="1340395"/>
          <a:ext cx="8953500" cy="4623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65296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3690D3C-D473-45D2-B570-9E5FB5855555}"/>
              </a:ext>
            </a:extLst>
          </p:cNvPr>
          <p:cNvSpPr txBox="1"/>
          <p:nvPr/>
        </p:nvSpPr>
        <p:spPr>
          <a:xfrm>
            <a:off x="1996750" y="6187664"/>
            <a:ext cx="8198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200" b="1" dirty="0"/>
              <a:t>*Araucanía Opina: </a:t>
            </a:r>
            <a:r>
              <a:rPr lang="es-CL" sz="1200" dirty="0"/>
              <a:t>Es normal que en la sociedad existan controversias o conflictos entre personas o grupos. En su opinión, ¿Cuánto conflicto hay en su comuna hoy en día entre…?</a:t>
            </a:r>
            <a:r>
              <a:rPr lang="es-CL" sz="1200" b="1" dirty="0"/>
              <a:t> </a:t>
            </a:r>
            <a:endParaRPr lang="es-CL" sz="12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A870016-1EA7-4CA1-BCCE-02B3D8DEEB98}"/>
              </a:ext>
            </a:extLst>
          </p:cNvPr>
          <p:cNvSpPr txBox="1">
            <a:spLocks/>
          </p:cNvSpPr>
          <p:nvPr/>
        </p:nvSpPr>
        <p:spPr>
          <a:xfrm>
            <a:off x="-251791" y="714155"/>
            <a:ext cx="12695582" cy="806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Nivel de conflicto (Malleco)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B249986-0546-4B15-850B-77AA5C416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0" y="275825"/>
            <a:ext cx="3062299" cy="626240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6FE6539D-3E54-47AF-987C-125A25D070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1118444"/>
              </p:ext>
            </p:extLst>
          </p:nvPr>
        </p:nvGraphicFramePr>
        <p:xfrm>
          <a:off x="1688937" y="1340395"/>
          <a:ext cx="8814126" cy="4667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8185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1062840-B493-4431-A032-FC7422CF70D5}"/>
              </a:ext>
            </a:extLst>
          </p:cNvPr>
          <p:cNvSpPr txBox="1"/>
          <p:nvPr/>
        </p:nvSpPr>
        <p:spPr>
          <a:xfrm>
            <a:off x="2277531" y="622725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200" b="1" dirty="0"/>
              <a:t>*Araucanía Opina: </a:t>
            </a:r>
            <a:r>
              <a:rPr lang="es-CL" sz="1200" dirty="0"/>
              <a:t>¿Cómo evaluaría usted el desempeño que hasta ahora ha tenido el gobierno actual respecto a la relación entre mapuche y Estado? (Nota de 1 a 7)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415604C-BAA6-4DCF-806A-6C71CFF4740C}"/>
              </a:ext>
            </a:extLst>
          </p:cNvPr>
          <p:cNvSpPr txBox="1">
            <a:spLocks/>
          </p:cNvSpPr>
          <p:nvPr/>
        </p:nvSpPr>
        <p:spPr>
          <a:xfrm>
            <a:off x="2006600" y="787948"/>
            <a:ext cx="8178800" cy="806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Desempeño del gobierno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2F12243-D9CE-49E1-8388-D8BB49A2F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0" y="275825"/>
            <a:ext cx="3062299" cy="626240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06B6BD2-DD3B-4C4D-9094-67A4DDA12A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1476791"/>
              </p:ext>
            </p:extLst>
          </p:nvPr>
        </p:nvGraphicFramePr>
        <p:xfrm>
          <a:off x="1750218" y="1414188"/>
          <a:ext cx="8691563" cy="4724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4991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FC4FE2A-0414-49CD-90B0-BDED1259215D}"/>
              </a:ext>
            </a:extLst>
          </p:cNvPr>
          <p:cNvSpPr txBox="1"/>
          <p:nvPr/>
        </p:nvSpPr>
        <p:spPr>
          <a:xfrm>
            <a:off x="2230966" y="6120510"/>
            <a:ext cx="77300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200" b="1" dirty="0"/>
              <a:t>*Araucanía Opina: </a:t>
            </a:r>
            <a:r>
              <a:rPr lang="es-CL" sz="1200" dirty="0"/>
              <a:t>En una escala de notas de 1 a 7, considerando el 1 como “muy mala/pésima” y 7 como “muy buena/excelente”, ¿cómo calificaría usted la actual convivencia en la Región de La Araucanía?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2DDC574-27FC-4C37-AB6D-F9C8181602E6}"/>
              </a:ext>
            </a:extLst>
          </p:cNvPr>
          <p:cNvSpPr txBox="1">
            <a:spLocks/>
          </p:cNvSpPr>
          <p:nvPr/>
        </p:nvSpPr>
        <p:spPr>
          <a:xfrm>
            <a:off x="2728206" y="413770"/>
            <a:ext cx="8178800" cy="806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Convivencia en La Araucanía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A5CF14A-5049-44A3-BEF4-C7DF1FBA9F89}"/>
              </a:ext>
            </a:extLst>
          </p:cNvPr>
          <p:cNvSpPr txBox="1"/>
          <p:nvPr/>
        </p:nvSpPr>
        <p:spPr>
          <a:xfrm>
            <a:off x="9795870" y="2328333"/>
            <a:ext cx="10438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MS Reference Sans Serif" panose="020B0604030504040204" pitchFamily="34" charset="0"/>
              </a:rPr>
              <a:t>Malleco</a:t>
            </a:r>
          </a:p>
          <a:p>
            <a:r>
              <a:rPr lang="es-CL" dirty="0">
                <a:latin typeface="MS Reference Sans Serif" panose="020B0604030504040204" pitchFamily="34" charset="0"/>
              </a:rPr>
              <a:t> =4,1</a:t>
            </a:r>
            <a:endParaRPr lang="es-CL" sz="2400" b="1" dirty="0">
              <a:latin typeface="MS Reference Sans Serif" panose="020B0604030504040204" pitchFamily="34" charset="0"/>
            </a:endParaRPr>
          </a:p>
          <a:p>
            <a:endParaRPr lang="es-CL" sz="2400" b="1" dirty="0">
              <a:latin typeface="MS Reference Sans Serif" panose="020B0604030504040204" pitchFamily="34" charset="0"/>
            </a:endParaRPr>
          </a:p>
          <a:p>
            <a:r>
              <a:rPr lang="es-CL" b="1" dirty="0">
                <a:latin typeface="MS Reference Sans Serif" panose="020B0604030504040204" pitchFamily="34" charset="0"/>
              </a:rPr>
              <a:t>Cautín</a:t>
            </a:r>
          </a:p>
          <a:p>
            <a:r>
              <a:rPr lang="es-CL" dirty="0">
                <a:latin typeface="MS Reference Sans Serif" panose="020B0604030504040204" pitchFamily="34" charset="0"/>
              </a:rPr>
              <a:t> =4,3</a:t>
            </a:r>
            <a:endParaRPr lang="es-CL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72A5FDB-2D8D-43EE-9BB6-64F23B458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0" y="275825"/>
            <a:ext cx="3062299" cy="626240"/>
          </a:xfrm>
          <a:prstGeom prst="rect">
            <a:avLst/>
          </a:prstGeo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5DE15CED-8B60-42C7-9DFF-EBF798535B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8668612"/>
              </p:ext>
            </p:extLst>
          </p:nvPr>
        </p:nvGraphicFramePr>
        <p:xfrm>
          <a:off x="1284994" y="1220220"/>
          <a:ext cx="8510876" cy="4761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299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79033" y="0"/>
            <a:ext cx="6007100" cy="6858000"/>
          </a:xfrm>
          <a:custGeom>
            <a:avLst/>
            <a:gdLst/>
            <a:ahLst/>
            <a:cxnLst/>
            <a:rect l="l" t="t" r="r" b="b"/>
            <a:pathLst>
              <a:path w="9010650" h="10287000">
                <a:moveTo>
                  <a:pt x="9010612" y="0"/>
                </a:moveTo>
                <a:lnTo>
                  <a:pt x="0" y="0"/>
                </a:lnTo>
                <a:lnTo>
                  <a:pt x="0" y="993165"/>
                </a:lnTo>
                <a:lnTo>
                  <a:pt x="0" y="1045235"/>
                </a:lnTo>
                <a:lnTo>
                  <a:pt x="0" y="7072617"/>
                </a:lnTo>
                <a:lnTo>
                  <a:pt x="0" y="7133018"/>
                </a:lnTo>
                <a:lnTo>
                  <a:pt x="368" y="7133018"/>
                </a:lnTo>
                <a:lnTo>
                  <a:pt x="965" y="7173950"/>
                </a:lnTo>
                <a:lnTo>
                  <a:pt x="2171" y="7224433"/>
                </a:lnTo>
                <a:lnTo>
                  <a:pt x="3848" y="7274801"/>
                </a:lnTo>
                <a:lnTo>
                  <a:pt x="6007" y="7325042"/>
                </a:lnTo>
                <a:lnTo>
                  <a:pt x="8636" y="7375169"/>
                </a:lnTo>
                <a:lnTo>
                  <a:pt x="11734" y="7425156"/>
                </a:lnTo>
                <a:lnTo>
                  <a:pt x="15316" y="7475029"/>
                </a:lnTo>
                <a:lnTo>
                  <a:pt x="19342" y="7524763"/>
                </a:lnTo>
                <a:lnTo>
                  <a:pt x="23850" y="7574369"/>
                </a:lnTo>
                <a:lnTo>
                  <a:pt x="28816" y="7623835"/>
                </a:lnTo>
                <a:lnTo>
                  <a:pt x="34239" y="7673162"/>
                </a:lnTo>
                <a:lnTo>
                  <a:pt x="40119" y="7722349"/>
                </a:lnTo>
                <a:lnTo>
                  <a:pt x="46456" y="7771397"/>
                </a:lnTo>
                <a:lnTo>
                  <a:pt x="53251" y="7820304"/>
                </a:lnTo>
                <a:lnTo>
                  <a:pt x="60490" y="7869060"/>
                </a:lnTo>
                <a:lnTo>
                  <a:pt x="68186" y="7917662"/>
                </a:lnTo>
                <a:lnTo>
                  <a:pt x="76327" y="7966126"/>
                </a:lnTo>
                <a:lnTo>
                  <a:pt x="84912" y="8014436"/>
                </a:lnTo>
                <a:lnTo>
                  <a:pt x="93929" y="8062582"/>
                </a:lnTo>
                <a:lnTo>
                  <a:pt x="103403" y="8110575"/>
                </a:lnTo>
                <a:lnTo>
                  <a:pt x="113309" y="8158416"/>
                </a:lnTo>
                <a:lnTo>
                  <a:pt x="123647" y="8206079"/>
                </a:lnTo>
                <a:lnTo>
                  <a:pt x="134429" y="8253590"/>
                </a:lnTo>
                <a:lnTo>
                  <a:pt x="145630" y="8300936"/>
                </a:lnTo>
                <a:lnTo>
                  <a:pt x="157276" y="8348116"/>
                </a:lnTo>
                <a:lnTo>
                  <a:pt x="169341" y="8395119"/>
                </a:lnTo>
                <a:lnTo>
                  <a:pt x="181825" y="8441957"/>
                </a:lnTo>
                <a:lnTo>
                  <a:pt x="194741" y="8488616"/>
                </a:lnTo>
                <a:lnTo>
                  <a:pt x="208076" y="8535098"/>
                </a:lnTo>
                <a:lnTo>
                  <a:pt x="221830" y="8581403"/>
                </a:lnTo>
                <a:lnTo>
                  <a:pt x="235991" y="8627516"/>
                </a:lnTo>
                <a:lnTo>
                  <a:pt x="250583" y="8673465"/>
                </a:lnTo>
                <a:lnTo>
                  <a:pt x="265569" y="8719210"/>
                </a:lnTo>
                <a:lnTo>
                  <a:pt x="280987" y="8764778"/>
                </a:lnTo>
                <a:lnTo>
                  <a:pt x="296799" y="8810155"/>
                </a:lnTo>
                <a:lnTo>
                  <a:pt x="313016" y="8855342"/>
                </a:lnTo>
                <a:lnTo>
                  <a:pt x="329641" y="8900325"/>
                </a:lnTo>
                <a:lnTo>
                  <a:pt x="346659" y="8945131"/>
                </a:lnTo>
                <a:lnTo>
                  <a:pt x="364083" y="8989720"/>
                </a:lnTo>
                <a:lnTo>
                  <a:pt x="381901" y="9034120"/>
                </a:lnTo>
                <a:lnTo>
                  <a:pt x="400113" y="9078303"/>
                </a:lnTo>
                <a:lnTo>
                  <a:pt x="418719" y="9122296"/>
                </a:lnTo>
                <a:lnTo>
                  <a:pt x="437718" y="9166073"/>
                </a:lnTo>
                <a:lnTo>
                  <a:pt x="457098" y="9209646"/>
                </a:lnTo>
                <a:lnTo>
                  <a:pt x="476872" y="9253004"/>
                </a:lnTo>
                <a:lnTo>
                  <a:pt x="497027" y="9296146"/>
                </a:lnTo>
                <a:lnTo>
                  <a:pt x="517563" y="9339072"/>
                </a:lnTo>
                <a:lnTo>
                  <a:pt x="538480" y="9381782"/>
                </a:lnTo>
                <a:lnTo>
                  <a:pt x="559765" y="9424276"/>
                </a:lnTo>
                <a:lnTo>
                  <a:pt x="581431" y="9466542"/>
                </a:lnTo>
                <a:lnTo>
                  <a:pt x="603478" y="9508592"/>
                </a:lnTo>
                <a:lnTo>
                  <a:pt x="625881" y="9550400"/>
                </a:lnTo>
                <a:lnTo>
                  <a:pt x="648665" y="9591992"/>
                </a:lnTo>
                <a:lnTo>
                  <a:pt x="671804" y="9633344"/>
                </a:lnTo>
                <a:lnTo>
                  <a:pt x="695312" y="9674466"/>
                </a:lnTo>
                <a:lnTo>
                  <a:pt x="719188" y="9715360"/>
                </a:lnTo>
                <a:lnTo>
                  <a:pt x="743419" y="9756000"/>
                </a:lnTo>
                <a:lnTo>
                  <a:pt x="768007" y="9796412"/>
                </a:lnTo>
                <a:lnTo>
                  <a:pt x="792949" y="9836582"/>
                </a:lnTo>
                <a:lnTo>
                  <a:pt x="818248" y="9876498"/>
                </a:lnTo>
                <a:lnTo>
                  <a:pt x="843889" y="9916185"/>
                </a:lnTo>
                <a:lnTo>
                  <a:pt x="869886" y="9955606"/>
                </a:lnTo>
                <a:lnTo>
                  <a:pt x="896226" y="9994786"/>
                </a:lnTo>
                <a:lnTo>
                  <a:pt x="922921" y="10033711"/>
                </a:lnTo>
                <a:lnTo>
                  <a:pt x="949947" y="10072383"/>
                </a:lnTo>
                <a:lnTo>
                  <a:pt x="977315" y="10110787"/>
                </a:lnTo>
                <a:lnTo>
                  <a:pt x="1005027" y="10148938"/>
                </a:lnTo>
                <a:lnTo>
                  <a:pt x="1033068" y="10186822"/>
                </a:lnTo>
                <a:lnTo>
                  <a:pt x="1061440" y="10224452"/>
                </a:lnTo>
                <a:lnTo>
                  <a:pt x="1090142" y="10261816"/>
                </a:lnTo>
                <a:lnTo>
                  <a:pt x="1109865" y="10287000"/>
                </a:lnTo>
                <a:lnTo>
                  <a:pt x="3433495" y="10287000"/>
                </a:lnTo>
                <a:lnTo>
                  <a:pt x="3470973" y="10287000"/>
                </a:lnTo>
                <a:lnTo>
                  <a:pt x="6902374" y="10287000"/>
                </a:lnTo>
                <a:lnTo>
                  <a:pt x="6939851" y="10287000"/>
                </a:lnTo>
                <a:lnTo>
                  <a:pt x="9010612" y="10287000"/>
                </a:lnTo>
                <a:lnTo>
                  <a:pt x="9010612" y="7133018"/>
                </a:lnTo>
                <a:lnTo>
                  <a:pt x="9010612" y="7072617"/>
                </a:lnTo>
                <a:lnTo>
                  <a:pt x="9010612" y="1045235"/>
                </a:lnTo>
                <a:lnTo>
                  <a:pt x="9010612" y="993165"/>
                </a:lnTo>
                <a:lnTo>
                  <a:pt x="9010612" y="0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 txBox="1"/>
          <p:nvPr/>
        </p:nvSpPr>
        <p:spPr>
          <a:xfrm>
            <a:off x="406916" y="1992104"/>
            <a:ext cx="4786266" cy="626239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8467">
              <a:spcBef>
                <a:spcPts val="83"/>
              </a:spcBef>
            </a:pPr>
            <a:r>
              <a:rPr sz="4000" spc="-17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CAPÍTULO</a:t>
            </a:r>
            <a:r>
              <a:rPr sz="4000" spc="-10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L" sz="4000" spc="-104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2451" y="2797470"/>
            <a:ext cx="7689603" cy="2226678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8467">
              <a:spcBef>
                <a:spcPts val="83"/>
              </a:spcBef>
            </a:pPr>
            <a:r>
              <a:rPr lang="es-ES" sz="4800" b="1" dirty="0">
                <a:latin typeface="Tahoma"/>
                <a:cs typeface="Tahoma"/>
              </a:rPr>
              <a:t>Estado de excepción constitucional y ejército en La Araucanía</a:t>
            </a:r>
          </a:p>
        </p:txBody>
      </p:sp>
      <p:pic>
        <p:nvPicPr>
          <p:cNvPr id="54" name="Imagen 53">
            <a:extLst>
              <a:ext uri="{FF2B5EF4-FFF2-40B4-BE49-F238E27FC236}">
                <a16:creationId xmlns:a16="http://schemas.microsoft.com/office/drawing/2014/main" id="{F0FC6D91-8771-4515-897E-A94E111A1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0" y="275825"/>
            <a:ext cx="3062299" cy="62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62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67E6119F-8A98-48FB-BB6D-E25D565D7012}"/>
              </a:ext>
            </a:extLst>
          </p:cNvPr>
          <p:cNvSpPr txBox="1"/>
          <p:nvPr/>
        </p:nvSpPr>
        <p:spPr>
          <a:xfrm>
            <a:off x="3098798" y="614289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s-CL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Araucanía Opina: </a:t>
            </a:r>
            <a:r>
              <a:rPr lang="es-CL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su opinión, ¿la implementación del Estado de excepción en la región ha sido útil, ha ayudado algo o no ha sido útil para la seguridad de La Araucanía?</a:t>
            </a:r>
            <a:endParaRPr lang="es-CL" sz="120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D642A22-4B91-4C0E-991D-012964158AAF}"/>
              </a:ext>
            </a:extLst>
          </p:cNvPr>
          <p:cNvSpPr txBox="1">
            <a:spLocks/>
          </p:cNvSpPr>
          <p:nvPr/>
        </p:nvSpPr>
        <p:spPr>
          <a:xfrm>
            <a:off x="3550570" y="275825"/>
            <a:ext cx="6702564" cy="806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es-CL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tilidad</a:t>
            </a:r>
            <a:r>
              <a:rPr lang="es-C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Estado de excepción en La Araucanía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2D59F08-9E96-41FC-B3CC-ECC72A1AD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0" y="275825"/>
            <a:ext cx="3062299" cy="626240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E7DB03C-0F22-4982-A24D-D5FCF13C6F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8654786"/>
              </p:ext>
            </p:extLst>
          </p:nvPr>
        </p:nvGraphicFramePr>
        <p:xfrm>
          <a:off x="1707355" y="1466311"/>
          <a:ext cx="8777289" cy="4315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0280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67E6119F-8A98-48FB-BB6D-E25D565D7012}"/>
              </a:ext>
            </a:extLst>
          </p:cNvPr>
          <p:cNvSpPr txBox="1"/>
          <p:nvPr/>
        </p:nvSpPr>
        <p:spPr>
          <a:xfrm>
            <a:off x="3098798" y="614289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s-CL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Araucanía Opina: </a:t>
            </a:r>
            <a:r>
              <a:rPr lang="es-C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comparación al a</a:t>
            </a:r>
            <a:r>
              <a:rPr lang="es-CL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ño 2022, la violencia rural durante el año 2023, ¿aumentó, se ha mantenido igual o ha disminuido en La Araucanía?</a:t>
            </a:r>
            <a:endParaRPr lang="es-CL" sz="120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D642A22-4B91-4C0E-991D-012964158AAF}"/>
              </a:ext>
            </a:extLst>
          </p:cNvPr>
          <p:cNvSpPr txBox="1">
            <a:spLocks/>
          </p:cNvSpPr>
          <p:nvPr/>
        </p:nvSpPr>
        <p:spPr>
          <a:xfrm>
            <a:off x="2556864" y="945788"/>
            <a:ext cx="7269830" cy="806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Percepción sobre violencia rural</a:t>
            </a:r>
            <a:endParaRPr lang="es-CL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2D59F08-9E96-41FC-B3CC-ECC72A1AD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0" y="275825"/>
            <a:ext cx="3062299" cy="626240"/>
          </a:xfrm>
          <a:prstGeom prst="rect">
            <a:avLst/>
          </a:prstGeo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6FF71230-192F-45D9-A0D1-A3D307DBE0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7481409"/>
              </p:ext>
            </p:extLst>
          </p:nvPr>
        </p:nvGraphicFramePr>
        <p:xfrm>
          <a:off x="1563158" y="1332790"/>
          <a:ext cx="9257242" cy="436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9100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67E6119F-8A98-48FB-BB6D-E25D565D7012}"/>
              </a:ext>
            </a:extLst>
          </p:cNvPr>
          <p:cNvSpPr txBox="1"/>
          <p:nvPr/>
        </p:nvSpPr>
        <p:spPr>
          <a:xfrm>
            <a:off x="3098798" y="614289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s-CL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Araucanía Opina: </a:t>
            </a:r>
            <a:r>
              <a:rPr lang="es-C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¿Usted está de acuerdo con que se siga implementado el Estado de Excepción en La Araucanía?</a:t>
            </a:r>
            <a:endParaRPr lang="es-CL" sz="120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D642A22-4B91-4C0E-991D-012964158AAF}"/>
              </a:ext>
            </a:extLst>
          </p:cNvPr>
          <p:cNvSpPr txBox="1">
            <a:spLocks/>
          </p:cNvSpPr>
          <p:nvPr/>
        </p:nvSpPr>
        <p:spPr>
          <a:xfrm>
            <a:off x="2511883" y="836579"/>
            <a:ext cx="7269830" cy="806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Nivel de acuerdo con Estado de Excepción constitucional</a:t>
            </a:r>
            <a:endParaRPr lang="es-CL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2D59F08-9E96-41FC-B3CC-ECC72A1AD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0" y="275825"/>
            <a:ext cx="3062299" cy="626240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2B9B0DF9-4882-4ADC-9FA2-5152C1ACB8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04363"/>
              </p:ext>
            </p:extLst>
          </p:nvPr>
        </p:nvGraphicFramePr>
        <p:xfrm>
          <a:off x="1925240" y="1764506"/>
          <a:ext cx="8341519" cy="4256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1838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67E6119F-8A98-48FB-BB6D-E25D565D7012}"/>
              </a:ext>
            </a:extLst>
          </p:cNvPr>
          <p:cNvSpPr txBox="1"/>
          <p:nvPr/>
        </p:nvSpPr>
        <p:spPr>
          <a:xfrm>
            <a:off x="3098798" y="634534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s-CL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Araucanía Opina: </a:t>
            </a:r>
            <a:r>
              <a:rPr lang="es-C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¿A qué asocia la presencia de las Fuerzas Armadas en la región?</a:t>
            </a:r>
            <a:endParaRPr lang="es-CL" sz="120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D642A22-4B91-4C0E-991D-012964158AAF}"/>
              </a:ext>
            </a:extLst>
          </p:cNvPr>
          <p:cNvSpPr txBox="1">
            <a:spLocks/>
          </p:cNvSpPr>
          <p:nvPr/>
        </p:nvSpPr>
        <p:spPr>
          <a:xfrm>
            <a:off x="2511883" y="637340"/>
            <a:ext cx="7269830" cy="806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Asociación a Fuerzas Armadas</a:t>
            </a:r>
            <a:endParaRPr lang="es-CL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2D59F08-9E96-41FC-B3CC-ECC72A1AD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0" y="275825"/>
            <a:ext cx="3062299" cy="626240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2518403A-48E9-47BB-8EC2-8E8E86A5EA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1934635"/>
              </p:ext>
            </p:extLst>
          </p:nvPr>
        </p:nvGraphicFramePr>
        <p:xfrm>
          <a:off x="1117236" y="1093535"/>
          <a:ext cx="9957528" cy="525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0847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51322" y="0"/>
            <a:ext cx="6007100" cy="6858000"/>
          </a:xfrm>
          <a:custGeom>
            <a:avLst/>
            <a:gdLst/>
            <a:ahLst/>
            <a:cxnLst/>
            <a:rect l="l" t="t" r="r" b="b"/>
            <a:pathLst>
              <a:path w="9010650" h="10287000">
                <a:moveTo>
                  <a:pt x="9010612" y="0"/>
                </a:moveTo>
                <a:lnTo>
                  <a:pt x="0" y="0"/>
                </a:lnTo>
                <a:lnTo>
                  <a:pt x="0" y="993165"/>
                </a:lnTo>
                <a:lnTo>
                  <a:pt x="0" y="1045235"/>
                </a:lnTo>
                <a:lnTo>
                  <a:pt x="0" y="7072617"/>
                </a:lnTo>
                <a:lnTo>
                  <a:pt x="0" y="7133018"/>
                </a:lnTo>
                <a:lnTo>
                  <a:pt x="368" y="7133018"/>
                </a:lnTo>
                <a:lnTo>
                  <a:pt x="965" y="7173950"/>
                </a:lnTo>
                <a:lnTo>
                  <a:pt x="2171" y="7224433"/>
                </a:lnTo>
                <a:lnTo>
                  <a:pt x="3848" y="7274801"/>
                </a:lnTo>
                <a:lnTo>
                  <a:pt x="6007" y="7325042"/>
                </a:lnTo>
                <a:lnTo>
                  <a:pt x="8636" y="7375169"/>
                </a:lnTo>
                <a:lnTo>
                  <a:pt x="11734" y="7425156"/>
                </a:lnTo>
                <a:lnTo>
                  <a:pt x="15316" y="7475029"/>
                </a:lnTo>
                <a:lnTo>
                  <a:pt x="19342" y="7524763"/>
                </a:lnTo>
                <a:lnTo>
                  <a:pt x="23850" y="7574369"/>
                </a:lnTo>
                <a:lnTo>
                  <a:pt x="28816" y="7623835"/>
                </a:lnTo>
                <a:lnTo>
                  <a:pt x="34239" y="7673162"/>
                </a:lnTo>
                <a:lnTo>
                  <a:pt x="40119" y="7722349"/>
                </a:lnTo>
                <a:lnTo>
                  <a:pt x="46456" y="7771397"/>
                </a:lnTo>
                <a:lnTo>
                  <a:pt x="53251" y="7820304"/>
                </a:lnTo>
                <a:lnTo>
                  <a:pt x="60490" y="7869060"/>
                </a:lnTo>
                <a:lnTo>
                  <a:pt x="68186" y="7917662"/>
                </a:lnTo>
                <a:lnTo>
                  <a:pt x="76327" y="7966126"/>
                </a:lnTo>
                <a:lnTo>
                  <a:pt x="84912" y="8014436"/>
                </a:lnTo>
                <a:lnTo>
                  <a:pt x="93929" y="8062582"/>
                </a:lnTo>
                <a:lnTo>
                  <a:pt x="103403" y="8110575"/>
                </a:lnTo>
                <a:lnTo>
                  <a:pt x="113309" y="8158416"/>
                </a:lnTo>
                <a:lnTo>
                  <a:pt x="123647" y="8206079"/>
                </a:lnTo>
                <a:lnTo>
                  <a:pt x="134429" y="8253590"/>
                </a:lnTo>
                <a:lnTo>
                  <a:pt x="145630" y="8300936"/>
                </a:lnTo>
                <a:lnTo>
                  <a:pt x="157276" y="8348116"/>
                </a:lnTo>
                <a:lnTo>
                  <a:pt x="169341" y="8395119"/>
                </a:lnTo>
                <a:lnTo>
                  <a:pt x="181825" y="8441957"/>
                </a:lnTo>
                <a:lnTo>
                  <a:pt x="194741" y="8488616"/>
                </a:lnTo>
                <a:lnTo>
                  <a:pt x="208076" y="8535098"/>
                </a:lnTo>
                <a:lnTo>
                  <a:pt x="221830" y="8581403"/>
                </a:lnTo>
                <a:lnTo>
                  <a:pt x="235991" y="8627516"/>
                </a:lnTo>
                <a:lnTo>
                  <a:pt x="250583" y="8673465"/>
                </a:lnTo>
                <a:lnTo>
                  <a:pt x="265569" y="8719210"/>
                </a:lnTo>
                <a:lnTo>
                  <a:pt x="280987" y="8764778"/>
                </a:lnTo>
                <a:lnTo>
                  <a:pt x="296799" y="8810155"/>
                </a:lnTo>
                <a:lnTo>
                  <a:pt x="313016" y="8855342"/>
                </a:lnTo>
                <a:lnTo>
                  <a:pt x="329641" y="8900325"/>
                </a:lnTo>
                <a:lnTo>
                  <a:pt x="346659" y="8945131"/>
                </a:lnTo>
                <a:lnTo>
                  <a:pt x="364083" y="8989720"/>
                </a:lnTo>
                <a:lnTo>
                  <a:pt x="381901" y="9034120"/>
                </a:lnTo>
                <a:lnTo>
                  <a:pt x="400113" y="9078303"/>
                </a:lnTo>
                <a:lnTo>
                  <a:pt x="418719" y="9122296"/>
                </a:lnTo>
                <a:lnTo>
                  <a:pt x="437718" y="9166073"/>
                </a:lnTo>
                <a:lnTo>
                  <a:pt x="457098" y="9209646"/>
                </a:lnTo>
                <a:lnTo>
                  <a:pt x="476872" y="9253004"/>
                </a:lnTo>
                <a:lnTo>
                  <a:pt x="497027" y="9296146"/>
                </a:lnTo>
                <a:lnTo>
                  <a:pt x="517563" y="9339072"/>
                </a:lnTo>
                <a:lnTo>
                  <a:pt x="538480" y="9381782"/>
                </a:lnTo>
                <a:lnTo>
                  <a:pt x="559765" y="9424276"/>
                </a:lnTo>
                <a:lnTo>
                  <a:pt x="581431" y="9466542"/>
                </a:lnTo>
                <a:lnTo>
                  <a:pt x="603478" y="9508592"/>
                </a:lnTo>
                <a:lnTo>
                  <a:pt x="625881" y="9550400"/>
                </a:lnTo>
                <a:lnTo>
                  <a:pt x="648665" y="9591992"/>
                </a:lnTo>
                <a:lnTo>
                  <a:pt x="671804" y="9633344"/>
                </a:lnTo>
                <a:lnTo>
                  <a:pt x="695312" y="9674466"/>
                </a:lnTo>
                <a:lnTo>
                  <a:pt x="719188" y="9715360"/>
                </a:lnTo>
                <a:lnTo>
                  <a:pt x="743419" y="9756000"/>
                </a:lnTo>
                <a:lnTo>
                  <a:pt x="768007" y="9796412"/>
                </a:lnTo>
                <a:lnTo>
                  <a:pt x="792949" y="9836582"/>
                </a:lnTo>
                <a:lnTo>
                  <a:pt x="818248" y="9876498"/>
                </a:lnTo>
                <a:lnTo>
                  <a:pt x="843889" y="9916185"/>
                </a:lnTo>
                <a:lnTo>
                  <a:pt x="869886" y="9955606"/>
                </a:lnTo>
                <a:lnTo>
                  <a:pt x="896226" y="9994786"/>
                </a:lnTo>
                <a:lnTo>
                  <a:pt x="922921" y="10033711"/>
                </a:lnTo>
                <a:lnTo>
                  <a:pt x="949947" y="10072383"/>
                </a:lnTo>
                <a:lnTo>
                  <a:pt x="977315" y="10110787"/>
                </a:lnTo>
                <a:lnTo>
                  <a:pt x="1005027" y="10148938"/>
                </a:lnTo>
                <a:lnTo>
                  <a:pt x="1033068" y="10186822"/>
                </a:lnTo>
                <a:lnTo>
                  <a:pt x="1061440" y="10224452"/>
                </a:lnTo>
                <a:lnTo>
                  <a:pt x="1090142" y="10261816"/>
                </a:lnTo>
                <a:lnTo>
                  <a:pt x="1109865" y="10287000"/>
                </a:lnTo>
                <a:lnTo>
                  <a:pt x="3433495" y="10287000"/>
                </a:lnTo>
                <a:lnTo>
                  <a:pt x="3470973" y="10287000"/>
                </a:lnTo>
                <a:lnTo>
                  <a:pt x="6902374" y="10287000"/>
                </a:lnTo>
                <a:lnTo>
                  <a:pt x="6939851" y="10287000"/>
                </a:lnTo>
                <a:lnTo>
                  <a:pt x="9010612" y="10287000"/>
                </a:lnTo>
                <a:lnTo>
                  <a:pt x="9010612" y="7133018"/>
                </a:lnTo>
                <a:lnTo>
                  <a:pt x="9010612" y="7072617"/>
                </a:lnTo>
                <a:lnTo>
                  <a:pt x="9010612" y="1045235"/>
                </a:lnTo>
                <a:lnTo>
                  <a:pt x="9010612" y="993165"/>
                </a:lnTo>
                <a:lnTo>
                  <a:pt x="9010612" y="0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 txBox="1"/>
          <p:nvPr/>
        </p:nvSpPr>
        <p:spPr>
          <a:xfrm>
            <a:off x="764336" y="2328057"/>
            <a:ext cx="3039037" cy="626239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8467">
              <a:spcBef>
                <a:spcPts val="83"/>
              </a:spcBef>
            </a:pPr>
            <a:r>
              <a:rPr sz="4000" spc="-17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CAPÍTULO</a:t>
            </a:r>
            <a:r>
              <a:rPr sz="4000" spc="-10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spc="-104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6621" y="2902969"/>
            <a:ext cx="6007100" cy="1087904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8467">
              <a:spcBef>
                <a:spcPts val="83"/>
              </a:spcBef>
            </a:pPr>
            <a:r>
              <a:rPr sz="7000" b="1" spc="183" dirty="0">
                <a:solidFill>
                  <a:srgbClr val="1B1B1B"/>
                </a:solidFill>
                <a:latin typeface="Tahoma"/>
                <a:cs typeface="Tahoma"/>
              </a:rPr>
              <a:t>Metodología</a:t>
            </a:r>
            <a:endParaRPr sz="7000" dirty="0">
              <a:latin typeface="Tahoma"/>
              <a:cs typeface="Tahoma"/>
            </a:endParaRPr>
          </a:p>
        </p:txBody>
      </p:sp>
      <p:pic>
        <p:nvPicPr>
          <p:cNvPr id="54" name="Imagen 53">
            <a:extLst>
              <a:ext uri="{FF2B5EF4-FFF2-40B4-BE49-F238E27FC236}">
                <a16:creationId xmlns:a16="http://schemas.microsoft.com/office/drawing/2014/main" id="{F04B6985-B7BC-48BD-92AF-F83264602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0" y="275825"/>
            <a:ext cx="3062299" cy="6262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79033" y="0"/>
            <a:ext cx="6007100" cy="6858000"/>
          </a:xfrm>
          <a:custGeom>
            <a:avLst/>
            <a:gdLst/>
            <a:ahLst/>
            <a:cxnLst/>
            <a:rect l="l" t="t" r="r" b="b"/>
            <a:pathLst>
              <a:path w="9010650" h="10287000">
                <a:moveTo>
                  <a:pt x="9010612" y="0"/>
                </a:moveTo>
                <a:lnTo>
                  <a:pt x="0" y="0"/>
                </a:lnTo>
                <a:lnTo>
                  <a:pt x="0" y="993165"/>
                </a:lnTo>
                <a:lnTo>
                  <a:pt x="0" y="1045235"/>
                </a:lnTo>
                <a:lnTo>
                  <a:pt x="0" y="7072617"/>
                </a:lnTo>
                <a:lnTo>
                  <a:pt x="0" y="7133018"/>
                </a:lnTo>
                <a:lnTo>
                  <a:pt x="368" y="7133018"/>
                </a:lnTo>
                <a:lnTo>
                  <a:pt x="965" y="7173950"/>
                </a:lnTo>
                <a:lnTo>
                  <a:pt x="2171" y="7224433"/>
                </a:lnTo>
                <a:lnTo>
                  <a:pt x="3848" y="7274801"/>
                </a:lnTo>
                <a:lnTo>
                  <a:pt x="6007" y="7325042"/>
                </a:lnTo>
                <a:lnTo>
                  <a:pt x="8636" y="7375169"/>
                </a:lnTo>
                <a:lnTo>
                  <a:pt x="11734" y="7425156"/>
                </a:lnTo>
                <a:lnTo>
                  <a:pt x="15316" y="7475029"/>
                </a:lnTo>
                <a:lnTo>
                  <a:pt x="19342" y="7524763"/>
                </a:lnTo>
                <a:lnTo>
                  <a:pt x="23850" y="7574369"/>
                </a:lnTo>
                <a:lnTo>
                  <a:pt x="28816" y="7623835"/>
                </a:lnTo>
                <a:lnTo>
                  <a:pt x="34239" y="7673162"/>
                </a:lnTo>
                <a:lnTo>
                  <a:pt x="40119" y="7722349"/>
                </a:lnTo>
                <a:lnTo>
                  <a:pt x="46456" y="7771397"/>
                </a:lnTo>
                <a:lnTo>
                  <a:pt x="53251" y="7820304"/>
                </a:lnTo>
                <a:lnTo>
                  <a:pt x="60490" y="7869060"/>
                </a:lnTo>
                <a:lnTo>
                  <a:pt x="68186" y="7917662"/>
                </a:lnTo>
                <a:lnTo>
                  <a:pt x="76327" y="7966126"/>
                </a:lnTo>
                <a:lnTo>
                  <a:pt x="84912" y="8014436"/>
                </a:lnTo>
                <a:lnTo>
                  <a:pt x="93929" y="8062582"/>
                </a:lnTo>
                <a:lnTo>
                  <a:pt x="103403" y="8110575"/>
                </a:lnTo>
                <a:lnTo>
                  <a:pt x="113309" y="8158416"/>
                </a:lnTo>
                <a:lnTo>
                  <a:pt x="123647" y="8206079"/>
                </a:lnTo>
                <a:lnTo>
                  <a:pt x="134429" y="8253590"/>
                </a:lnTo>
                <a:lnTo>
                  <a:pt x="145630" y="8300936"/>
                </a:lnTo>
                <a:lnTo>
                  <a:pt x="157276" y="8348116"/>
                </a:lnTo>
                <a:lnTo>
                  <a:pt x="169341" y="8395119"/>
                </a:lnTo>
                <a:lnTo>
                  <a:pt x="181825" y="8441957"/>
                </a:lnTo>
                <a:lnTo>
                  <a:pt x="194741" y="8488616"/>
                </a:lnTo>
                <a:lnTo>
                  <a:pt x="208076" y="8535098"/>
                </a:lnTo>
                <a:lnTo>
                  <a:pt x="221830" y="8581403"/>
                </a:lnTo>
                <a:lnTo>
                  <a:pt x="235991" y="8627516"/>
                </a:lnTo>
                <a:lnTo>
                  <a:pt x="250583" y="8673465"/>
                </a:lnTo>
                <a:lnTo>
                  <a:pt x="265569" y="8719210"/>
                </a:lnTo>
                <a:lnTo>
                  <a:pt x="280987" y="8764778"/>
                </a:lnTo>
                <a:lnTo>
                  <a:pt x="296799" y="8810155"/>
                </a:lnTo>
                <a:lnTo>
                  <a:pt x="313016" y="8855342"/>
                </a:lnTo>
                <a:lnTo>
                  <a:pt x="329641" y="8900325"/>
                </a:lnTo>
                <a:lnTo>
                  <a:pt x="346659" y="8945131"/>
                </a:lnTo>
                <a:lnTo>
                  <a:pt x="364083" y="8989720"/>
                </a:lnTo>
                <a:lnTo>
                  <a:pt x="381901" y="9034120"/>
                </a:lnTo>
                <a:lnTo>
                  <a:pt x="400113" y="9078303"/>
                </a:lnTo>
                <a:lnTo>
                  <a:pt x="418719" y="9122296"/>
                </a:lnTo>
                <a:lnTo>
                  <a:pt x="437718" y="9166073"/>
                </a:lnTo>
                <a:lnTo>
                  <a:pt x="457098" y="9209646"/>
                </a:lnTo>
                <a:lnTo>
                  <a:pt x="476872" y="9253004"/>
                </a:lnTo>
                <a:lnTo>
                  <a:pt x="497027" y="9296146"/>
                </a:lnTo>
                <a:lnTo>
                  <a:pt x="517563" y="9339072"/>
                </a:lnTo>
                <a:lnTo>
                  <a:pt x="538480" y="9381782"/>
                </a:lnTo>
                <a:lnTo>
                  <a:pt x="559765" y="9424276"/>
                </a:lnTo>
                <a:lnTo>
                  <a:pt x="581431" y="9466542"/>
                </a:lnTo>
                <a:lnTo>
                  <a:pt x="603478" y="9508592"/>
                </a:lnTo>
                <a:lnTo>
                  <a:pt x="625881" y="9550400"/>
                </a:lnTo>
                <a:lnTo>
                  <a:pt x="648665" y="9591992"/>
                </a:lnTo>
                <a:lnTo>
                  <a:pt x="671804" y="9633344"/>
                </a:lnTo>
                <a:lnTo>
                  <a:pt x="695312" y="9674466"/>
                </a:lnTo>
                <a:lnTo>
                  <a:pt x="719188" y="9715360"/>
                </a:lnTo>
                <a:lnTo>
                  <a:pt x="743419" y="9756000"/>
                </a:lnTo>
                <a:lnTo>
                  <a:pt x="768007" y="9796412"/>
                </a:lnTo>
                <a:lnTo>
                  <a:pt x="792949" y="9836582"/>
                </a:lnTo>
                <a:lnTo>
                  <a:pt x="818248" y="9876498"/>
                </a:lnTo>
                <a:lnTo>
                  <a:pt x="843889" y="9916185"/>
                </a:lnTo>
                <a:lnTo>
                  <a:pt x="869886" y="9955606"/>
                </a:lnTo>
                <a:lnTo>
                  <a:pt x="896226" y="9994786"/>
                </a:lnTo>
                <a:lnTo>
                  <a:pt x="922921" y="10033711"/>
                </a:lnTo>
                <a:lnTo>
                  <a:pt x="949947" y="10072383"/>
                </a:lnTo>
                <a:lnTo>
                  <a:pt x="977315" y="10110787"/>
                </a:lnTo>
                <a:lnTo>
                  <a:pt x="1005027" y="10148938"/>
                </a:lnTo>
                <a:lnTo>
                  <a:pt x="1033068" y="10186822"/>
                </a:lnTo>
                <a:lnTo>
                  <a:pt x="1061440" y="10224452"/>
                </a:lnTo>
                <a:lnTo>
                  <a:pt x="1090142" y="10261816"/>
                </a:lnTo>
                <a:lnTo>
                  <a:pt x="1109865" y="10287000"/>
                </a:lnTo>
                <a:lnTo>
                  <a:pt x="3433495" y="10287000"/>
                </a:lnTo>
                <a:lnTo>
                  <a:pt x="3470973" y="10287000"/>
                </a:lnTo>
                <a:lnTo>
                  <a:pt x="6902374" y="10287000"/>
                </a:lnTo>
                <a:lnTo>
                  <a:pt x="6939851" y="10287000"/>
                </a:lnTo>
                <a:lnTo>
                  <a:pt x="9010612" y="10287000"/>
                </a:lnTo>
                <a:lnTo>
                  <a:pt x="9010612" y="7133018"/>
                </a:lnTo>
                <a:lnTo>
                  <a:pt x="9010612" y="7072617"/>
                </a:lnTo>
                <a:lnTo>
                  <a:pt x="9010612" y="1045235"/>
                </a:lnTo>
                <a:lnTo>
                  <a:pt x="9010612" y="993165"/>
                </a:lnTo>
                <a:lnTo>
                  <a:pt x="9010612" y="0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 txBox="1"/>
          <p:nvPr/>
        </p:nvSpPr>
        <p:spPr>
          <a:xfrm>
            <a:off x="406916" y="1992104"/>
            <a:ext cx="4786266" cy="626239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8467">
              <a:spcBef>
                <a:spcPts val="83"/>
              </a:spcBef>
            </a:pPr>
            <a:r>
              <a:rPr sz="4000" spc="-17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CAPÍTULO</a:t>
            </a:r>
            <a:r>
              <a:rPr sz="4000" spc="-10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L" sz="4000" spc="-104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2451" y="2797470"/>
            <a:ext cx="7689603" cy="3255164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8467">
              <a:spcBef>
                <a:spcPts val="83"/>
              </a:spcBef>
            </a:pPr>
            <a:r>
              <a:rPr lang="es-ES" sz="7000" b="1" dirty="0">
                <a:latin typeface="Tahoma"/>
                <a:cs typeface="Tahoma"/>
              </a:rPr>
              <a:t>Principales</a:t>
            </a:r>
          </a:p>
          <a:p>
            <a:pPr marL="8467">
              <a:spcBef>
                <a:spcPts val="83"/>
              </a:spcBef>
            </a:pPr>
            <a:r>
              <a:rPr lang="es-ES" sz="7000" b="1" dirty="0">
                <a:latin typeface="Tahoma"/>
                <a:cs typeface="Tahoma"/>
              </a:rPr>
              <a:t>Problemas que afectan la región</a:t>
            </a:r>
          </a:p>
        </p:txBody>
      </p:sp>
      <p:pic>
        <p:nvPicPr>
          <p:cNvPr id="54" name="Imagen 53">
            <a:extLst>
              <a:ext uri="{FF2B5EF4-FFF2-40B4-BE49-F238E27FC236}">
                <a16:creationId xmlns:a16="http://schemas.microsoft.com/office/drawing/2014/main" id="{F0FC6D91-8771-4515-897E-A94E111A1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0" y="275825"/>
            <a:ext cx="3062299" cy="62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65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67E6119F-8A98-48FB-BB6D-E25D565D7012}"/>
              </a:ext>
            </a:extLst>
          </p:cNvPr>
          <p:cNvSpPr txBox="1"/>
          <p:nvPr/>
        </p:nvSpPr>
        <p:spPr>
          <a:xfrm>
            <a:off x="2692396" y="6303625"/>
            <a:ext cx="80261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s-CL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Araucanía Opina: </a:t>
            </a:r>
            <a:r>
              <a:rPr lang="es-CL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su juicio, ¿Cuál es el principal problema de la Región de La Araucanía actualmente?</a:t>
            </a:r>
            <a:endParaRPr lang="es-CL" sz="120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D642A22-4B91-4C0E-991D-012964158AAF}"/>
              </a:ext>
            </a:extLst>
          </p:cNvPr>
          <p:cNvSpPr txBox="1">
            <a:spLocks/>
          </p:cNvSpPr>
          <p:nvPr/>
        </p:nvSpPr>
        <p:spPr>
          <a:xfrm>
            <a:off x="3450149" y="275825"/>
            <a:ext cx="8291257" cy="806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Principal problema de La Araucanía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8BDB89E-32BD-49DC-B76C-9F0395CF2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0" y="275825"/>
            <a:ext cx="3062299" cy="626240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CBF32696-4A24-4BFF-838B-07E6F8E779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3480974"/>
              </p:ext>
            </p:extLst>
          </p:nvPr>
        </p:nvGraphicFramePr>
        <p:xfrm>
          <a:off x="1606796" y="685800"/>
          <a:ext cx="10197353" cy="5484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70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847454F-E9BD-421F-97B2-EB3709FDBCFC}"/>
              </a:ext>
            </a:extLst>
          </p:cNvPr>
          <p:cNvSpPr txBox="1"/>
          <p:nvPr/>
        </p:nvSpPr>
        <p:spPr>
          <a:xfrm>
            <a:off x="427807" y="6220066"/>
            <a:ext cx="106804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1200" b="1" dirty="0"/>
              <a:t>*Araucanía Opina: </a:t>
            </a:r>
            <a:r>
              <a:rPr lang="es-ES" sz="1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¿Cuál cree usted que es el principal problema al que el Gobierno Regional y los alcaldes deberían dedicar el mayor esfuerzo en solucionar? </a:t>
            </a:r>
            <a:r>
              <a:rPr lang="es-CL" sz="1200" dirty="0"/>
              <a:t>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DF875EF-851D-4B22-AC11-0D739AEB4B2A}"/>
              </a:ext>
            </a:extLst>
          </p:cNvPr>
          <p:cNvSpPr txBox="1">
            <a:spLocks/>
          </p:cNvSpPr>
          <p:nvPr/>
        </p:nvSpPr>
        <p:spPr>
          <a:xfrm>
            <a:off x="3023658" y="213639"/>
            <a:ext cx="9487452" cy="806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Principal problema que debiese abordar </a:t>
            </a:r>
          </a:p>
          <a:p>
            <a:pPr algn="ctr"/>
            <a:r>
              <a:rPr lang="es-C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gobierno regional y municipios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CD57157-2F8D-49FE-B03B-C462D8535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0" y="275825"/>
            <a:ext cx="3062299" cy="626240"/>
          </a:xfrm>
          <a:prstGeom prst="rect">
            <a:avLst/>
          </a:prstGeom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4445897-6CFB-493F-B935-6692B2A061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7563038"/>
              </p:ext>
            </p:extLst>
          </p:nvPr>
        </p:nvGraphicFramePr>
        <p:xfrm>
          <a:off x="1416975" y="1095015"/>
          <a:ext cx="10347218" cy="5125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4082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11589" y="0"/>
            <a:ext cx="6007100" cy="6858000"/>
          </a:xfrm>
          <a:custGeom>
            <a:avLst/>
            <a:gdLst/>
            <a:ahLst/>
            <a:cxnLst/>
            <a:rect l="l" t="t" r="r" b="b"/>
            <a:pathLst>
              <a:path w="9010650" h="10287000">
                <a:moveTo>
                  <a:pt x="9010612" y="0"/>
                </a:moveTo>
                <a:lnTo>
                  <a:pt x="0" y="0"/>
                </a:lnTo>
                <a:lnTo>
                  <a:pt x="0" y="993165"/>
                </a:lnTo>
                <a:lnTo>
                  <a:pt x="0" y="1045235"/>
                </a:lnTo>
                <a:lnTo>
                  <a:pt x="0" y="7072617"/>
                </a:lnTo>
                <a:lnTo>
                  <a:pt x="0" y="7133018"/>
                </a:lnTo>
                <a:lnTo>
                  <a:pt x="368" y="7133018"/>
                </a:lnTo>
                <a:lnTo>
                  <a:pt x="965" y="7173950"/>
                </a:lnTo>
                <a:lnTo>
                  <a:pt x="2171" y="7224433"/>
                </a:lnTo>
                <a:lnTo>
                  <a:pt x="3848" y="7274801"/>
                </a:lnTo>
                <a:lnTo>
                  <a:pt x="6007" y="7325042"/>
                </a:lnTo>
                <a:lnTo>
                  <a:pt x="8636" y="7375169"/>
                </a:lnTo>
                <a:lnTo>
                  <a:pt x="11734" y="7425156"/>
                </a:lnTo>
                <a:lnTo>
                  <a:pt x="15316" y="7475029"/>
                </a:lnTo>
                <a:lnTo>
                  <a:pt x="19342" y="7524763"/>
                </a:lnTo>
                <a:lnTo>
                  <a:pt x="23850" y="7574369"/>
                </a:lnTo>
                <a:lnTo>
                  <a:pt x="28816" y="7623835"/>
                </a:lnTo>
                <a:lnTo>
                  <a:pt x="34239" y="7673162"/>
                </a:lnTo>
                <a:lnTo>
                  <a:pt x="40119" y="7722349"/>
                </a:lnTo>
                <a:lnTo>
                  <a:pt x="46456" y="7771397"/>
                </a:lnTo>
                <a:lnTo>
                  <a:pt x="53251" y="7820304"/>
                </a:lnTo>
                <a:lnTo>
                  <a:pt x="60490" y="7869060"/>
                </a:lnTo>
                <a:lnTo>
                  <a:pt x="68186" y="7917662"/>
                </a:lnTo>
                <a:lnTo>
                  <a:pt x="76327" y="7966126"/>
                </a:lnTo>
                <a:lnTo>
                  <a:pt x="84912" y="8014436"/>
                </a:lnTo>
                <a:lnTo>
                  <a:pt x="93929" y="8062582"/>
                </a:lnTo>
                <a:lnTo>
                  <a:pt x="103403" y="8110575"/>
                </a:lnTo>
                <a:lnTo>
                  <a:pt x="113309" y="8158416"/>
                </a:lnTo>
                <a:lnTo>
                  <a:pt x="123647" y="8206079"/>
                </a:lnTo>
                <a:lnTo>
                  <a:pt x="134429" y="8253590"/>
                </a:lnTo>
                <a:lnTo>
                  <a:pt x="145630" y="8300936"/>
                </a:lnTo>
                <a:lnTo>
                  <a:pt x="157276" y="8348116"/>
                </a:lnTo>
                <a:lnTo>
                  <a:pt x="169341" y="8395119"/>
                </a:lnTo>
                <a:lnTo>
                  <a:pt x="181825" y="8441957"/>
                </a:lnTo>
                <a:lnTo>
                  <a:pt x="194741" y="8488616"/>
                </a:lnTo>
                <a:lnTo>
                  <a:pt x="208076" y="8535098"/>
                </a:lnTo>
                <a:lnTo>
                  <a:pt x="221830" y="8581403"/>
                </a:lnTo>
                <a:lnTo>
                  <a:pt x="235991" y="8627516"/>
                </a:lnTo>
                <a:lnTo>
                  <a:pt x="250583" y="8673465"/>
                </a:lnTo>
                <a:lnTo>
                  <a:pt x="265569" y="8719210"/>
                </a:lnTo>
                <a:lnTo>
                  <a:pt x="280987" y="8764778"/>
                </a:lnTo>
                <a:lnTo>
                  <a:pt x="296799" y="8810155"/>
                </a:lnTo>
                <a:lnTo>
                  <a:pt x="313016" y="8855342"/>
                </a:lnTo>
                <a:lnTo>
                  <a:pt x="329641" y="8900325"/>
                </a:lnTo>
                <a:lnTo>
                  <a:pt x="346659" y="8945131"/>
                </a:lnTo>
                <a:lnTo>
                  <a:pt x="364083" y="8989720"/>
                </a:lnTo>
                <a:lnTo>
                  <a:pt x="381901" y="9034120"/>
                </a:lnTo>
                <a:lnTo>
                  <a:pt x="400113" y="9078303"/>
                </a:lnTo>
                <a:lnTo>
                  <a:pt x="418719" y="9122296"/>
                </a:lnTo>
                <a:lnTo>
                  <a:pt x="437718" y="9166073"/>
                </a:lnTo>
                <a:lnTo>
                  <a:pt x="457098" y="9209646"/>
                </a:lnTo>
                <a:lnTo>
                  <a:pt x="476872" y="9253004"/>
                </a:lnTo>
                <a:lnTo>
                  <a:pt x="497027" y="9296146"/>
                </a:lnTo>
                <a:lnTo>
                  <a:pt x="517563" y="9339072"/>
                </a:lnTo>
                <a:lnTo>
                  <a:pt x="538480" y="9381782"/>
                </a:lnTo>
                <a:lnTo>
                  <a:pt x="559765" y="9424276"/>
                </a:lnTo>
                <a:lnTo>
                  <a:pt x="581431" y="9466542"/>
                </a:lnTo>
                <a:lnTo>
                  <a:pt x="603478" y="9508592"/>
                </a:lnTo>
                <a:lnTo>
                  <a:pt x="625881" y="9550400"/>
                </a:lnTo>
                <a:lnTo>
                  <a:pt x="648665" y="9591992"/>
                </a:lnTo>
                <a:lnTo>
                  <a:pt x="671804" y="9633344"/>
                </a:lnTo>
                <a:lnTo>
                  <a:pt x="695312" y="9674466"/>
                </a:lnTo>
                <a:lnTo>
                  <a:pt x="719188" y="9715360"/>
                </a:lnTo>
                <a:lnTo>
                  <a:pt x="743419" y="9756000"/>
                </a:lnTo>
                <a:lnTo>
                  <a:pt x="768007" y="9796412"/>
                </a:lnTo>
                <a:lnTo>
                  <a:pt x="792949" y="9836582"/>
                </a:lnTo>
                <a:lnTo>
                  <a:pt x="818248" y="9876498"/>
                </a:lnTo>
                <a:lnTo>
                  <a:pt x="843889" y="9916185"/>
                </a:lnTo>
                <a:lnTo>
                  <a:pt x="869886" y="9955606"/>
                </a:lnTo>
                <a:lnTo>
                  <a:pt x="896226" y="9994786"/>
                </a:lnTo>
                <a:lnTo>
                  <a:pt x="922921" y="10033711"/>
                </a:lnTo>
                <a:lnTo>
                  <a:pt x="949947" y="10072383"/>
                </a:lnTo>
                <a:lnTo>
                  <a:pt x="977315" y="10110787"/>
                </a:lnTo>
                <a:lnTo>
                  <a:pt x="1005027" y="10148938"/>
                </a:lnTo>
                <a:lnTo>
                  <a:pt x="1033068" y="10186822"/>
                </a:lnTo>
                <a:lnTo>
                  <a:pt x="1061440" y="10224452"/>
                </a:lnTo>
                <a:lnTo>
                  <a:pt x="1090142" y="10261816"/>
                </a:lnTo>
                <a:lnTo>
                  <a:pt x="1109865" y="10287000"/>
                </a:lnTo>
                <a:lnTo>
                  <a:pt x="3433495" y="10287000"/>
                </a:lnTo>
                <a:lnTo>
                  <a:pt x="3470973" y="10287000"/>
                </a:lnTo>
                <a:lnTo>
                  <a:pt x="6902374" y="10287000"/>
                </a:lnTo>
                <a:lnTo>
                  <a:pt x="6939851" y="10287000"/>
                </a:lnTo>
                <a:lnTo>
                  <a:pt x="9010612" y="10287000"/>
                </a:lnTo>
                <a:lnTo>
                  <a:pt x="9010612" y="7133018"/>
                </a:lnTo>
                <a:lnTo>
                  <a:pt x="9010612" y="7072617"/>
                </a:lnTo>
                <a:lnTo>
                  <a:pt x="9010612" y="1045235"/>
                </a:lnTo>
                <a:lnTo>
                  <a:pt x="9010612" y="993165"/>
                </a:lnTo>
                <a:lnTo>
                  <a:pt x="9010612" y="0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 txBox="1"/>
          <p:nvPr/>
        </p:nvSpPr>
        <p:spPr>
          <a:xfrm>
            <a:off x="527855" y="2391662"/>
            <a:ext cx="3110565" cy="626239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8467">
              <a:spcBef>
                <a:spcPts val="83"/>
              </a:spcBef>
            </a:pPr>
            <a:r>
              <a:rPr sz="4000" spc="-17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CAPÍTULO</a:t>
            </a:r>
            <a:r>
              <a:rPr sz="4000" spc="-10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L" sz="4000" spc="-104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2523" y="3017901"/>
            <a:ext cx="6894610" cy="1118682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8467">
              <a:spcBef>
                <a:spcPts val="83"/>
              </a:spcBef>
            </a:pPr>
            <a:r>
              <a:rPr lang="es-ES" sz="7000" b="1" dirty="0">
                <a:latin typeface="Tahoma"/>
                <a:cs typeface="Tahoma"/>
              </a:rPr>
              <a:t>Migración</a:t>
            </a:r>
          </a:p>
        </p:txBody>
      </p:sp>
      <p:pic>
        <p:nvPicPr>
          <p:cNvPr id="54" name="Imagen 53">
            <a:extLst>
              <a:ext uri="{FF2B5EF4-FFF2-40B4-BE49-F238E27FC236}">
                <a16:creationId xmlns:a16="http://schemas.microsoft.com/office/drawing/2014/main" id="{811BC249-5FE3-4250-81AD-2285DFE1A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0" y="275825"/>
            <a:ext cx="3062299" cy="62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34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D5DF2D4-7E59-4675-B75A-68E0A53E4D47}"/>
              </a:ext>
            </a:extLst>
          </p:cNvPr>
          <p:cNvSpPr txBox="1"/>
          <p:nvPr/>
        </p:nvSpPr>
        <p:spPr>
          <a:xfrm>
            <a:off x="2403137" y="6095768"/>
            <a:ext cx="73857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000" b="1" dirty="0"/>
              <a:t>*</a:t>
            </a:r>
            <a:r>
              <a:rPr lang="es-CL" sz="1200" b="1" dirty="0"/>
              <a:t>Araucanía Opina: </a:t>
            </a:r>
            <a:r>
              <a:rPr lang="es-CL" sz="1200" dirty="0"/>
              <a:t>Por favor, dígame si usted estaría de acuerdo si su hijo/a o hermano/a decide formar familia con una persona…</a:t>
            </a:r>
            <a:endParaRPr lang="es-CL" sz="10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C7DC657-E303-4EBF-A401-78B864BA7115}"/>
              </a:ext>
            </a:extLst>
          </p:cNvPr>
          <p:cNvSpPr txBox="1">
            <a:spLocks/>
          </p:cNvSpPr>
          <p:nvPr/>
        </p:nvSpPr>
        <p:spPr>
          <a:xfrm>
            <a:off x="2813677" y="300567"/>
            <a:ext cx="9378323" cy="806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Relación con migrantes (Cautín)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C83D8F1-085E-4FB2-84DC-F322629D5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0" y="275825"/>
            <a:ext cx="3062299" cy="626240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587D4A7-4A40-4D08-8625-5C2DDA7773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226827"/>
              </p:ext>
            </p:extLst>
          </p:nvPr>
        </p:nvGraphicFramePr>
        <p:xfrm>
          <a:off x="387850" y="962162"/>
          <a:ext cx="11594600" cy="4928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6109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D5DF2D4-7E59-4675-B75A-68E0A53E4D47}"/>
              </a:ext>
            </a:extLst>
          </p:cNvPr>
          <p:cNvSpPr txBox="1"/>
          <p:nvPr/>
        </p:nvSpPr>
        <p:spPr>
          <a:xfrm>
            <a:off x="2403137" y="6095768"/>
            <a:ext cx="73857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000" b="1" dirty="0"/>
              <a:t>*</a:t>
            </a:r>
            <a:r>
              <a:rPr lang="es-CL" sz="1200" b="1" dirty="0"/>
              <a:t>Araucanía Opina: </a:t>
            </a:r>
            <a:r>
              <a:rPr lang="es-CL" sz="1200" dirty="0"/>
              <a:t>Por favor, dígame si usted estaría de acuerdo si su hijo/a o hermano/a decide formar familia con una persona…</a:t>
            </a:r>
            <a:endParaRPr lang="es-CL" sz="10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C7DC657-E303-4EBF-A401-78B864BA7115}"/>
              </a:ext>
            </a:extLst>
          </p:cNvPr>
          <p:cNvSpPr txBox="1">
            <a:spLocks/>
          </p:cNvSpPr>
          <p:nvPr/>
        </p:nvSpPr>
        <p:spPr>
          <a:xfrm>
            <a:off x="2813677" y="300567"/>
            <a:ext cx="9378323" cy="806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Relación con migrantes (Malleco)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C83D8F1-085E-4FB2-84DC-F322629D5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0" y="275825"/>
            <a:ext cx="3062299" cy="626240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D7757391-2935-44CD-9E28-FCE3FDBA0F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9444530"/>
              </p:ext>
            </p:extLst>
          </p:nvPr>
        </p:nvGraphicFramePr>
        <p:xfrm>
          <a:off x="387850" y="1217877"/>
          <a:ext cx="11249025" cy="4767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208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11589" y="0"/>
            <a:ext cx="6007100" cy="6858000"/>
          </a:xfrm>
          <a:custGeom>
            <a:avLst/>
            <a:gdLst/>
            <a:ahLst/>
            <a:cxnLst/>
            <a:rect l="l" t="t" r="r" b="b"/>
            <a:pathLst>
              <a:path w="9010650" h="10287000">
                <a:moveTo>
                  <a:pt x="9010612" y="0"/>
                </a:moveTo>
                <a:lnTo>
                  <a:pt x="0" y="0"/>
                </a:lnTo>
                <a:lnTo>
                  <a:pt x="0" y="993165"/>
                </a:lnTo>
                <a:lnTo>
                  <a:pt x="0" y="1045235"/>
                </a:lnTo>
                <a:lnTo>
                  <a:pt x="0" y="7072617"/>
                </a:lnTo>
                <a:lnTo>
                  <a:pt x="0" y="7133018"/>
                </a:lnTo>
                <a:lnTo>
                  <a:pt x="368" y="7133018"/>
                </a:lnTo>
                <a:lnTo>
                  <a:pt x="965" y="7173950"/>
                </a:lnTo>
                <a:lnTo>
                  <a:pt x="2171" y="7224433"/>
                </a:lnTo>
                <a:lnTo>
                  <a:pt x="3848" y="7274801"/>
                </a:lnTo>
                <a:lnTo>
                  <a:pt x="6007" y="7325042"/>
                </a:lnTo>
                <a:lnTo>
                  <a:pt x="8636" y="7375169"/>
                </a:lnTo>
                <a:lnTo>
                  <a:pt x="11734" y="7425156"/>
                </a:lnTo>
                <a:lnTo>
                  <a:pt x="15316" y="7475029"/>
                </a:lnTo>
                <a:lnTo>
                  <a:pt x="19342" y="7524763"/>
                </a:lnTo>
                <a:lnTo>
                  <a:pt x="23850" y="7574369"/>
                </a:lnTo>
                <a:lnTo>
                  <a:pt x="28816" y="7623835"/>
                </a:lnTo>
                <a:lnTo>
                  <a:pt x="34239" y="7673162"/>
                </a:lnTo>
                <a:lnTo>
                  <a:pt x="40119" y="7722349"/>
                </a:lnTo>
                <a:lnTo>
                  <a:pt x="46456" y="7771397"/>
                </a:lnTo>
                <a:lnTo>
                  <a:pt x="53251" y="7820304"/>
                </a:lnTo>
                <a:lnTo>
                  <a:pt x="60490" y="7869060"/>
                </a:lnTo>
                <a:lnTo>
                  <a:pt x="68186" y="7917662"/>
                </a:lnTo>
                <a:lnTo>
                  <a:pt x="76327" y="7966126"/>
                </a:lnTo>
                <a:lnTo>
                  <a:pt x="84912" y="8014436"/>
                </a:lnTo>
                <a:lnTo>
                  <a:pt x="93929" y="8062582"/>
                </a:lnTo>
                <a:lnTo>
                  <a:pt x="103403" y="8110575"/>
                </a:lnTo>
                <a:lnTo>
                  <a:pt x="113309" y="8158416"/>
                </a:lnTo>
                <a:lnTo>
                  <a:pt x="123647" y="8206079"/>
                </a:lnTo>
                <a:lnTo>
                  <a:pt x="134429" y="8253590"/>
                </a:lnTo>
                <a:lnTo>
                  <a:pt x="145630" y="8300936"/>
                </a:lnTo>
                <a:lnTo>
                  <a:pt x="157276" y="8348116"/>
                </a:lnTo>
                <a:lnTo>
                  <a:pt x="169341" y="8395119"/>
                </a:lnTo>
                <a:lnTo>
                  <a:pt x="181825" y="8441957"/>
                </a:lnTo>
                <a:lnTo>
                  <a:pt x="194741" y="8488616"/>
                </a:lnTo>
                <a:lnTo>
                  <a:pt x="208076" y="8535098"/>
                </a:lnTo>
                <a:lnTo>
                  <a:pt x="221830" y="8581403"/>
                </a:lnTo>
                <a:lnTo>
                  <a:pt x="235991" y="8627516"/>
                </a:lnTo>
                <a:lnTo>
                  <a:pt x="250583" y="8673465"/>
                </a:lnTo>
                <a:lnTo>
                  <a:pt x="265569" y="8719210"/>
                </a:lnTo>
                <a:lnTo>
                  <a:pt x="280987" y="8764778"/>
                </a:lnTo>
                <a:lnTo>
                  <a:pt x="296799" y="8810155"/>
                </a:lnTo>
                <a:lnTo>
                  <a:pt x="313016" y="8855342"/>
                </a:lnTo>
                <a:lnTo>
                  <a:pt x="329641" y="8900325"/>
                </a:lnTo>
                <a:lnTo>
                  <a:pt x="346659" y="8945131"/>
                </a:lnTo>
                <a:lnTo>
                  <a:pt x="364083" y="8989720"/>
                </a:lnTo>
                <a:lnTo>
                  <a:pt x="381901" y="9034120"/>
                </a:lnTo>
                <a:lnTo>
                  <a:pt x="400113" y="9078303"/>
                </a:lnTo>
                <a:lnTo>
                  <a:pt x="418719" y="9122296"/>
                </a:lnTo>
                <a:lnTo>
                  <a:pt x="437718" y="9166073"/>
                </a:lnTo>
                <a:lnTo>
                  <a:pt x="457098" y="9209646"/>
                </a:lnTo>
                <a:lnTo>
                  <a:pt x="476872" y="9253004"/>
                </a:lnTo>
                <a:lnTo>
                  <a:pt x="497027" y="9296146"/>
                </a:lnTo>
                <a:lnTo>
                  <a:pt x="517563" y="9339072"/>
                </a:lnTo>
                <a:lnTo>
                  <a:pt x="538480" y="9381782"/>
                </a:lnTo>
                <a:lnTo>
                  <a:pt x="559765" y="9424276"/>
                </a:lnTo>
                <a:lnTo>
                  <a:pt x="581431" y="9466542"/>
                </a:lnTo>
                <a:lnTo>
                  <a:pt x="603478" y="9508592"/>
                </a:lnTo>
                <a:lnTo>
                  <a:pt x="625881" y="9550400"/>
                </a:lnTo>
                <a:lnTo>
                  <a:pt x="648665" y="9591992"/>
                </a:lnTo>
                <a:lnTo>
                  <a:pt x="671804" y="9633344"/>
                </a:lnTo>
                <a:lnTo>
                  <a:pt x="695312" y="9674466"/>
                </a:lnTo>
                <a:lnTo>
                  <a:pt x="719188" y="9715360"/>
                </a:lnTo>
                <a:lnTo>
                  <a:pt x="743419" y="9756000"/>
                </a:lnTo>
                <a:lnTo>
                  <a:pt x="768007" y="9796412"/>
                </a:lnTo>
                <a:lnTo>
                  <a:pt x="792949" y="9836582"/>
                </a:lnTo>
                <a:lnTo>
                  <a:pt x="818248" y="9876498"/>
                </a:lnTo>
                <a:lnTo>
                  <a:pt x="843889" y="9916185"/>
                </a:lnTo>
                <a:lnTo>
                  <a:pt x="869886" y="9955606"/>
                </a:lnTo>
                <a:lnTo>
                  <a:pt x="896226" y="9994786"/>
                </a:lnTo>
                <a:lnTo>
                  <a:pt x="922921" y="10033711"/>
                </a:lnTo>
                <a:lnTo>
                  <a:pt x="949947" y="10072383"/>
                </a:lnTo>
                <a:lnTo>
                  <a:pt x="977315" y="10110787"/>
                </a:lnTo>
                <a:lnTo>
                  <a:pt x="1005027" y="10148938"/>
                </a:lnTo>
                <a:lnTo>
                  <a:pt x="1033068" y="10186822"/>
                </a:lnTo>
                <a:lnTo>
                  <a:pt x="1061440" y="10224452"/>
                </a:lnTo>
                <a:lnTo>
                  <a:pt x="1090142" y="10261816"/>
                </a:lnTo>
                <a:lnTo>
                  <a:pt x="1109865" y="10287000"/>
                </a:lnTo>
                <a:lnTo>
                  <a:pt x="3433495" y="10287000"/>
                </a:lnTo>
                <a:lnTo>
                  <a:pt x="3470973" y="10287000"/>
                </a:lnTo>
                <a:lnTo>
                  <a:pt x="6902374" y="10287000"/>
                </a:lnTo>
                <a:lnTo>
                  <a:pt x="6939851" y="10287000"/>
                </a:lnTo>
                <a:lnTo>
                  <a:pt x="9010612" y="10287000"/>
                </a:lnTo>
                <a:lnTo>
                  <a:pt x="9010612" y="7133018"/>
                </a:lnTo>
                <a:lnTo>
                  <a:pt x="9010612" y="7072617"/>
                </a:lnTo>
                <a:lnTo>
                  <a:pt x="9010612" y="1045235"/>
                </a:lnTo>
                <a:lnTo>
                  <a:pt x="9010612" y="993165"/>
                </a:lnTo>
                <a:lnTo>
                  <a:pt x="9010612" y="0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 txBox="1"/>
          <p:nvPr/>
        </p:nvSpPr>
        <p:spPr>
          <a:xfrm>
            <a:off x="527855" y="2391662"/>
            <a:ext cx="3190077" cy="626239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8467">
              <a:spcBef>
                <a:spcPts val="83"/>
              </a:spcBef>
            </a:pPr>
            <a:r>
              <a:rPr sz="4000" spc="-17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CAPÍTULO</a:t>
            </a:r>
            <a:r>
              <a:rPr sz="4000" spc="-10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L" sz="4000" spc="-104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2523" y="2971735"/>
            <a:ext cx="6894610" cy="3103841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8467">
              <a:spcBef>
                <a:spcPts val="83"/>
              </a:spcBef>
            </a:pPr>
            <a:r>
              <a:rPr lang="es-ES" sz="6000" b="1" dirty="0">
                <a:latin typeface="Tahoma"/>
                <a:cs typeface="Tahoma"/>
              </a:rPr>
              <a:t>Descentralización</a:t>
            </a:r>
            <a:r>
              <a:rPr lang="es-ES" sz="6600" b="1" dirty="0">
                <a:latin typeface="Tahoma"/>
                <a:cs typeface="Tahoma"/>
              </a:rPr>
              <a:t> y desarrollo regional</a:t>
            </a:r>
          </a:p>
        </p:txBody>
      </p:sp>
      <p:pic>
        <p:nvPicPr>
          <p:cNvPr id="54" name="Imagen 53">
            <a:extLst>
              <a:ext uri="{FF2B5EF4-FFF2-40B4-BE49-F238E27FC236}">
                <a16:creationId xmlns:a16="http://schemas.microsoft.com/office/drawing/2014/main" id="{1215DC69-D0DD-4967-87DA-A53364849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0" y="275825"/>
            <a:ext cx="3062299" cy="62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34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7B3AEBD-7322-4E15-8B67-9945B5FC2141}"/>
              </a:ext>
            </a:extLst>
          </p:cNvPr>
          <p:cNvSpPr txBox="1"/>
          <p:nvPr/>
        </p:nvSpPr>
        <p:spPr>
          <a:xfrm>
            <a:off x="2180198" y="6217450"/>
            <a:ext cx="78316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/>
              <a:t>*Araucanía Opina: </a:t>
            </a:r>
            <a:r>
              <a:rPr lang="es-ES" sz="1200" dirty="0"/>
              <a:t>¿Cómo evaluaría usted el desempeño que hasta ahora ha tenido la municipalidad respecto a…?</a:t>
            </a:r>
            <a:endParaRPr lang="es-CL" sz="12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1AF5EC8-DE5C-4369-888B-CD89B3A40B8F}"/>
              </a:ext>
            </a:extLst>
          </p:cNvPr>
          <p:cNvSpPr txBox="1">
            <a:spLocks/>
          </p:cNvSpPr>
          <p:nvPr/>
        </p:nvSpPr>
        <p:spPr>
          <a:xfrm>
            <a:off x="2963171" y="275825"/>
            <a:ext cx="9135696" cy="806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Desempeño municipal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E61B5D1-8F28-4457-8D38-2C0CCE14E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0" y="275825"/>
            <a:ext cx="3062299" cy="626240"/>
          </a:xfrm>
          <a:prstGeom prst="rect">
            <a:avLst/>
          </a:prstGeom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ABDF691-8D46-4BE6-A084-62CFA966AA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391155"/>
              </p:ext>
            </p:extLst>
          </p:nvPr>
        </p:nvGraphicFramePr>
        <p:xfrm>
          <a:off x="647700" y="991790"/>
          <a:ext cx="11451167" cy="5225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0322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7B3AEBD-7322-4E15-8B67-9945B5FC2141}"/>
              </a:ext>
            </a:extLst>
          </p:cNvPr>
          <p:cNvSpPr txBox="1"/>
          <p:nvPr/>
        </p:nvSpPr>
        <p:spPr>
          <a:xfrm>
            <a:off x="2180198" y="6217450"/>
            <a:ext cx="7831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/>
              <a:t>*Araucanía Opina: </a:t>
            </a:r>
            <a:r>
              <a:rPr lang="es-ES" sz="1200" dirty="0"/>
              <a:t>En una escala de 1 a 7, donde 1 es “NO contribuye al desarrollo de la región” y 7 “Contribuye al desarrollo de la región”, ¿Cómo evaluaría usted a las siguientes instituciones y organizaciones?</a:t>
            </a:r>
            <a:endParaRPr lang="es-CL" sz="12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1AF5EC8-DE5C-4369-888B-CD89B3A40B8F}"/>
              </a:ext>
            </a:extLst>
          </p:cNvPr>
          <p:cNvSpPr txBox="1">
            <a:spLocks/>
          </p:cNvSpPr>
          <p:nvPr/>
        </p:nvSpPr>
        <p:spPr>
          <a:xfrm>
            <a:off x="2963171" y="275825"/>
            <a:ext cx="9135696" cy="806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Contribución al desarrollo de la región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E61B5D1-8F28-4457-8D38-2C0CCE14E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0" y="275825"/>
            <a:ext cx="3062299" cy="626240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A0B3C203-2FCB-4A53-8A4F-DA3E151195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6846878"/>
              </p:ext>
            </p:extLst>
          </p:nvPr>
        </p:nvGraphicFramePr>
        <p:xfrm>
          <a:off x="1022888" y="721855"/>
          <a:ext cx="10959561" cy="5495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19195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7B3AEBD-7322-4E15-8B67-9945B5FC2141}"/>
              </a:ext>
            </a:extLst>
          </p:cNvPr>
          <p:cNvSpPr txBox="1"/>
          <p:nvPr/>
        </p:nvSpPr>
        <p:spPr>
          <a:xfrm>
            <a:off x="1253029" y="5363009"/>
            <a:ext cx="43942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/>
              <a:t>*Araucanía Opina: </a:t>
            </a:r>
            <a:r>
              <a:rPr lang="es-ES" sz="1200" dirty="0"/>
              <a:t>De la siguiente lista de planes, por favor indique si los conoce o no.</a:t>
            </a:r>
            <a:endParaRPr lang="es-CL" sz="12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1AF5EC8-DE5C-4369-888B-CD89B3A40B8F}"/>
              </a:ext>
            </a:extLst>
          </p:cNvPr>
          <p:cNvSpPr txBox="1">
            <a:spLocks/>
          </p:cNvSpPr>
          <p:nvPr/>
        </p:nvSpPr>
        <p:spPr>
          <a:xfrm>
            <a:off x="3090170" y="282566"/>
            <a:ext cx="8367311" cy="806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Evaluación a planes regionales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1E5A382-211F-4E37-B2C1-8F7A2472E21D}"/>
              </a:ext>
            </a:extLst>
          </p:cNvPr>
          <p:cNvSpPr txBox="1"/>
          <p:nvPr/>
        </p:nvSpPr>
        <p:spPr>
          <a:xfrm>
            <a:off x="6305862" y="5363010"/>
            <a:ext cx="5329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/>
              <a:t>*Araucanía Opina: </a:t>
            </a:r>
            <a:r>
              <a:rPr lang="es-ES" sz="1200" dirty="0"/>
              <a:t>En una escala de 1 a 7, donde 1 es “Pésimo” y 7 es “Excelente”, ¿cómo lo evaluaría?</a:t>
            </a:r>
            <a:endParaRPr lang="es-CL" sz="12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D0F6539-FC5B-4743-9E7A-34CE49E4B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0" y="275825"/>
            <a:ext cx="3062299" cy="626240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53465618-B10F-4D08-AB72-ABED882DE7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4343383"/>
              </p:ext>
            </p:extLst>
          </p:nvPr>
        </p:nvGraphicFramePr>
        <p:xfrm>
          <a:off x="946153" y="1760909"/>
          <a:ext cx="4288033" cy="3415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E4690B45-E76E-4CDC-ABA0-0F62533509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2945874"/>
              </p:ext>
            </p:extLst>
          </p:nvPr>
        </p:nvGraphicFramePr>
        <p:xfrm>
          <a:off x="6305862" y="1841096"/>
          <a:ext cx="4628838" cy="3175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71565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D2CD8A2A-FC73-4CF9-BE47-1BD9D116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2858" y="-408496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s-CL" b="1" dirty="0"/>
            </a:br>
            <a:br>
              <a:rPr lang="es-CL" b="1" dirty="0"/>
            </a:br>
            <a:r>
              <a:rPr lang="es-C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Araucanía Opina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F594AFB4-0C4F-40DB-9217-9D26E340F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822" y="1253331"/>
            <a:ext cx="1038292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Objetivos: </a:t>
            </a:r>
            <a:br>
              <a:rPr lang="es-E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Conocer sus opiniones y percepciones sobre diversas temáticas del contexto actual a nivel político, económico y social.</a:t>
            </a:r>
            <a:br>
              <a:rPr lang="es-E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s-E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Universo: </a:t>
            </a:r>
            <a:br>
              <a:rPr lang="es-E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Población perteneciente a ciudades de las provincias de Cautín y Malleco, en la región de La Araucanía</a:t>
            </a:r>
            <a:br>
              <a:rPr lang="es-E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s-E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Muestra: </a:t>
            </a:r>
            <a:br>
              <a:rPr lang="es-E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CAPI (</a:t>
            </a:r>
            <a:r>
              <a:rPr lang="es-E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Computer-Assisted</a:t>
            </a:r>
            <a:r>
              <a:rPr lang="es-E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Personal </a:t>
            </a:r>
            <a:r>
              <a:rPr lang="es-E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Interviewing</a:t>
            </a:r>
            <a:r>
              <a:rPr lang="es-E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br>
              <a:rPr lang="es-E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Muestreo probabilístico aleatorio simple y estratificado por ciudad de las provincias de Cautín y Malleco.</a:t>
            </a:r>
            <a:br>
              <a:rPr lang="es-E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710 casos.</a:t>
            </a:r>
            <a:br>
              <a:rPr lang="es-E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s-E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Unidad de análisis: </a:t>
            </a:r>
            <a:r>
              <a:rPr lang="es-E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Personas mayores de 18 años, residentes en zonas urbanas y rurales de las provincias de Cautín y Malleco.</a:t>
            </a:r>
            <a:br>
              <a:rPr lang="es-E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s-E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 Trabajo de campo: </a:t>
            </a:r>
            <a:br>
              <a:rPr lang="es-E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Entre el 30 de enero y el 28 de febrero de 2024.</a:t>
            </a:r>
          </a:p>
          <a:p>
            <a:pPr marL="0" indent="0">
              <a:buNone/>
            </a:pPr>
            <a:r>
              <a:rPr lang="es-ES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f. Error muestral: </a:t>
            </a:r>
            <a:br>
              <a:rPr lang="es-E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3,68% para un 95% de confianza y varianza máxima.</a:t>
            </a:r>
            <a:endParaRPr lang="es-CL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26E0CB5C-E4B3-4DBB-9D87-30911F63EA46}"/>
              </a:ext>
            </a:extLst>
          </p:cNvPr>
          <p:cNvSpPr/>
          <p:nvPr/>
        </p:nvSpPr>
        <p:spPr>
          <a:xfrm>
            <a:off x="10760422" y="2963"/>
            <a:ext cx="2393950" cy="6855037"/>
          </a:xfrm>
          <a:custGeom>
            <a:avLst/>
            <a:gdLst/>
            <a:ahLst/>
            <a:cxnLst/>
            <a:rect l="l" t="t" r="r" b="b"/>
            <a:pathLst>
              <a:path w="3590925" h="10282555">
                <a:moveTo>
                  <a:pt x="3590391" y="0"/>
                </a:moveTo>
                <a:lnTo>
                  <a:pt x="0" y="0"/>
                </a:lnTo>
                <a:lnTo>
                  <a:pt x="0" y="1242656"/>
                </a:lnTo>
                <a:lnTo>
                  <a:pt x="0" y="1287932"/>
                </a:lnTo>
                <a:lnTo>
                  <a:pt x="0" y="6530276"/>
                </a:lnTo>
                <a:lnTo>
                  <a:pt x="0" y="6582804"/>
                </a:lnTo>
                <a:lnTo>
                  <a:pt x="304" y="6582804"/>
                </a:lnTo>
                <a:lnTo>
                  <a:pt x="1104" y="6631178"/>
                </a:lnTo>
                <a:lnTo>
                  <a:pt x="2476" y="6681419"/>
                </a:lnTo>
                <a:lnTo>
                  <a:pt x="4394" y="6731533"/>
                </a:lnTo>
                <a:lnTo>
                  <a:pt x="6845" y="6781508"/>
                </a:lnTo>
                <a:lnTo>
                  <a:pt x="9842" y="6831330"/>
                </a:lnTo>
                <a:lnTo>
                  <a:pt x="13373" y="6881012"/>
                </a:lnTo>
                <a:lnTo>
                  <a:pt x="17437" y="6930542"/>
                </a:lnTo>
                <a:lnTo>
                  <a:pt x="22034" y="6979920"/>
                </a:lnTo>
                <a:lnTo>
                  <a:pt x="27152" y="7029145"/>
                </a:lnTo>
                <a:lnTo>
                  <a:pt x="32804" y="7078205"/>
                </a:lnTo>
                <a:lnTo>
                  <a:pt x="38963" y="7127113"/>
                </a:lnTo>
                <a:lnTo>
                  <a:pt x="45656" y="7175855"/>
                </a:lnTo>
                <a:lnTo>
                  <a:pt x="52857" y="7224420"/>
                </a:lnTo>
                <a:lnTo>
                  <a:pt x="60566" y="7272833"/>
                </a:lnTo>
                <a:lnTo>
                  <a:pt x="68795" y="7321067"/>
                </a:lnTo>
                <a:lnTo>
                  <a:pt x="77520" y="7369124"/>
                </a:lnTo>
                <a:lnTo>
                  <a:pt x="86753" y="7417003"/>
                </a:lnTo>
                <a:lnTo>
                  <a:pt x="96494" y="7464704"/>
                </a:lnTo>
                <a:lnTo>
                  <a:pt x="106718" y="7512215"/>
                </a:lnTo>
                <a:lnTo>
                  <a:pt x="117449" y="7559548"/>
                </a:lnTo>
                <a:lnTo>
                  <a:pt x="128676" y="7606678"/>
                </a:lnTo>
                <a:lnTo>
                  <a:pt x="140385" y="7653629"/>
                </a:lnTo>
                <a:lnTo>
                  <a:pt x="152590" y="7700378"/>
                </a:lnTo>
                <a:lnTo>
                  <a:pt x="165265" y="7746936"/>
                </a:lnTo>
                <a:lnTo>
                  <a:pt x="178435" y="7793291"/>
                </a:lnTo>
                <a:lnTo>
                  <a:pt x="192074" y="7839443"/>
                </a:lnTo>
                <a:lnTo>
                  <a:pt x="206197" y="7885392"/>
                </a:lnTo>
                <a:lnTo>
                  <a:pt x="220776" y="7931124"/>
                </a:lnTo>
                <a:lnTo>
                  <a:pt x="235839" y="7976641"/>
                </a:lnTo>
                <a:lnTo>
                  <a:pt x="251371" y="8021955"/>
                </a:lnTo>
                <a:lnTo>
                  <a:pt x="267360" y="8067040"/>
                </a:lnTo>
                <a:lnTo>
                  <a:pt x="283819" y="8111909"/>
                </a:lnTo>
                <a:lnTo>
                  <a:pt x="300723" y="8156562"/>
                </a:lnTo>
                <a:lnTo>
                  <a:pt x="318096" y="8200987"/>
                </a:lnTo>
                <a:lnTo>
                  <a:pt x="335915" y="8245170"/>
                </a:lnTo>
                <a:lnTo>
                  <a:pt x="354177" y="8289125"/>
                </a:lnTo>
                <a:lnTo>
                  <a:pt x="372897" y="8332851"/>
                </a:lnTo>
                <a:lnTo>
                  <a:pt x="392061" y="8376336"/>
                </a:lnTo>
                <a:lnTo>
                  <a:pt x="411657" y="8419592"/>
                </a:lnTo>
                <a:lnTo>
                  <a:pt x="431698" y="8462594"/>
                </a:lnTo>
                <a:lnTo>
                  <a:pt x="452170" y="8505342"/>
                </a:lnTo>
                <a:lnTo>
                  <a:pt x="473075" y="8547849"/>
                </a:lnTo>
                <a:lnTo>
                  <a:pt x="494411" y="8590102"/>
                </a:lnTo>
                <a:lnTo>
                  <a:pt x="516178" y="8632101"/>
                </a:lnTo>
                <a:lnTo>
                  <a:pt x="538365" y="8673846"/>
                </a:lnTo>
                <a:lnTo>
                  <a:pt x="560984" y="8715324"/>
                </a:lnTo>
                <a:lnTo>
                  <a:pt x="584009" y="8756548"/>
                </a:lnTo>
                <a:lnTo>
                  <a:pt x="607453" y="8797506"/>
                </a:lnTo>
                <a:lnTo>
                  <a:pt x="631304" y="8838184"/>
                </a:lnTo>
                <a:lnTo>
                  <a:pt x="655574" y="8878595"/>
                </a:lnTo>
                <a:lnTo>
                  <a:pt x="680250" y="8918727"/>
                </a:lnTo>
                <a:lnTo>
                  <a:pt x="705319" y="8958593"/>
                </a:lnTo>
                <a:lnTo>
                  <a:pt x="730808" y="8998166"/>
                </a:lnTo>
                <a:lnTo>
                  <a:pt x="756678" y="9037460"/>
                </a:lnTo>
                <a:lnTo>
                  <a:pt x="782955" y="9076474"/>
                </a:lnTo>
                <a:lnTo>
                  <a:pt x="809612" y="9115196"/>
                </a:lnTo>
                <a:lnTo>
                  <a:pt x="836676" y="9153627"/>
                </a:lnTo>
                <a:lnTo>
                  <a:pt x="864120" y="9191752"/>
                </a:lnTo>
                <a:lnTo>
                  <a:pt x="891946" y="9229585"/>
                </a:lnTo>
                <a:lnTo>
                  <a:pt x="920153" y="9267126"/>
                </a:lnTo>
                <a:lnTo>
                  <a:pt x="948728" y="9304363"/>
                </a:lnTo>
                <a:lnTo>
                  <a:pt x="977696" y="9341282"/>
                </a:lnTo>
                <a:lnTo>
                  <a:pt x="1007033" y="9377896"/>
                </a:lnTo>
                <a:lnTo>
                  <a:pt x="1036726" y="9414205"/>
                </a:lnTo>
                <a:lnTo>
                  <a:pt x="1066800" y="9450197"/>
                </a:lnTo>
                <a:lnTo>
                  <a:pt x="1097241" y="9485871"/>
                </a:lnTo>
                <a:lnTo>
                  <a:pt x="1128026" y="9521215"/>
                </a:lnTo>
                <a:lnTo>
                  <a:pt x="1159192" y="9556255"/>
                </a:lnTo>
                <a:lnTo>
                  <a:pt x="1190701" y="9590951"/>
                </a:lnTo>
                <a:lnTo>
                  <a:pt x="1222552" y="9625330"/>
                </a:lnTo>
                <a:lnTo>
                  <a:pt x="1254772" y="9659366"/>
                </a:lnTo>
                <a:lnTo>
                  <a:pt x="1287335" y="9693072"/>
                </a:lnTo>
                <a:lnTo>
                  <a:pt x="1320228" y="9726447"/>
                </a:lnTo>
                <a:lnTo>
                  <a:pt x="1353477" y="9759480"/>
                </a:lnTo>
                <a:lnTo>
                  <a:pt x="1387055" y="9792157"/>
                </a:lnTo>
                <a:lnTo>
                  <a:pt x="1420977" y="9824504"/>
                </a:lnTo>
                <a:lnTo>
                  <a:pt x="1455229" y="9856495"/>
                </a:lnTo>
                <a:lnTo>
                  <a:pt x="1489811" y="9888131"/>
                </a:lnTo>
                <a:lnTo>
                  <a:pt x="1524711" y="9919424"/>
                </a:lnTo>
                <a:lnTo>
                  <a:pt x="1559953" y="9950348"/>
                </a:lnTo>
                <a:lnTo>
                  <a:pt x="1595501" y="9980917"/>
                </a:lnTo>
                <a:lnTo>
                  <a:pt x="1631378" y="10011118"/>
                </a:lnTo>
                <a:lnTo>
                  <a:pt x="1667560" y="10040963"/>
                </a:lnTo>
                <a:lnTo>
                  <a:pt x="1704060" y="10070427"/>
                </a:lnTo>
                <a:lnTo>
                  <a:pt x="1740865" y="10099535"/>
                </a:lnTo>
                <a:lnTo>
                  <a:pt x="1777987" y="10128250"/>
                </a:lnTo>
                <a:lnTo>
                  <a:pt x="1815401" y="10156596"/>
                </a:lnTo>
                <a:lnTo>
                  <a:pt x="1853133" y="10184562"/>
                </a:lnTo>
                <a:lnTo>
                  <a:pt x="1891144" y="10212146"/>
                </a:lnTo>
                <a:lnTo>
                  <a:pt x="1929460" y="10239350"/>
                </a:lnTo>
                <a:lnTo>
                  <a:pt x="1968068" y="10266159"/>
                </a:lnTo>
                <a:lnTo>
                  <a:pt x="1992020" y="10282428"/>
                </a:lnTo>
                <a:lnTo>
                  <a:pt x="2987421" y="10282428"/>
                </a:lnTo>
                <a:lnTo>
                  <a:pt x="3020034" y="10282428"/>
                </a:lnTo>
                <a:lnTo>
                  <a:pt x="3590391" y="10282428"/>
                </a:lnTo>
                <a:lnTo>
                  <a:pt x="3590391" y="6582804"/>
                </a:lnTo>
                <a:lnTo>
                  <a:pt x="3590391" y="6530276"/>
                </a:lnTo>
                <a:lnTo>
                  <a:pt x="3590391" y="1287932"/>
                </a:lnTo>
                <a:lnTo>
                  <a:pt x="3590391" y="1242656"/>
                </a:lnTo>
                <a:lnTo>
                  <a:pt x="3590391" y="0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855A984-DA83-41D1-BA1D-2087600B1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0" y="275825"/>
            <a:ext cx="3062299" cy="62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10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0255BF-6649-4CCE-B080-B11995A98157}"/>
              </a:ext>
            </a:extLst>
          </p:cNvPr>
          <p:cNvSpPr txBox="1">
            <a:spLocks/>
          </p:cNvSpPr>
          <p:nvPr/>
        </p:nvSpPr>
        <p:spPr>
          <a:xfrm>
            <a:off x="2803699" y="275425"/>
            <a:ext cx="9388301" cy="806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Probabilidad de cometer actos de corrupción</a:t>
            </a:r>
            <a:endParaRPr lang="es-CL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7F806E8-A34F-4EAD-BC11-A29FD75DA520}"/>
              </a:ext>
            </a:extLst>
          </p:cNvPr>
          <p:cNvSpPr txBox="1"/>
          <p:nvPr/>
        </p:nvSpPr>
        <p:spPr>
          <a:xfrm>
            <a:off x="1933187" y="6078638"/>
            <a:ext cx="83256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/>
              <a:t>*Araucanía Opina: </a:t>
            </a:r>
            <a:r>
              <a:rPr lang="es-ES" sz="1200" dirty="0"/>
              <a:t>En una escala de 0 a 100, donde 0 es “Nada probable” y 100 es “Muy probable”, ¿Qué tan probable sería que los siguientes actores de esta región participaran en actos de corrupción?</a:t>
            </a:r>
            <a:endParaRPr lang="es-ES" sz="12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78889B9-8BEE-4182-9BBE-43049C62E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0" y="275825"/>
            <a:ext cx="3062299" cy="626240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2A24DE5F-8FE5-4B43-BCEE-D63ECFDB11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8969754"/>
              </p:ext>
            </p:extLst>
          </p:nvPr>
        </p:nvGraphicFramePr>
        <p:xfrm>
          <a:off x="1198155" y="723900"/>
          <a:ext cx="10434545" cy="5315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28948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15176" y="0"/>
            <a:ext cx="6007100" cy="6858000"/>
          </a:xfrm>
          <a:custGeom>
            <a:avLst/>
            <a:gdLst/>
            <a:ahLst/>
            <a:cxnLst/>
            <a:rect l="l" t="t" r="r" b="b"/>
            <a:pathLst>
              <a:path w="9010650" h="10287000">
                <a:moveTo>
                  <a:pt x="9010612" y="0"/>
                </a:moveTo>
                <a:lnTo>
                  <a:pt x="0" y="0"/>
                </a:lnTo>
                <a:lnTo>
                  <a:pt x="0" y="993165"/>
                </a:lnTo>
                <a:lnTo>
                  <a:pt x="0" y="1045235"/>
                </a:lnTo>
                <a:lnTo>
                  <a:pt x="0" y="7072617"/>
                </a:lnTo>
                <a:lnTo>
                  <a:pt x="0" y="7133018"/>
                </a:lnTo>
                <a:lnTo>
                  <a:pt x="368" y="7133018"/>
                </a:lnTo>
                <a:lnTo>
                  <a:pt x="965" y="7173950"/>
                </a:lnTo>
                <a:lnTo>
                  <a:pt x="2171" y="7224433"/>
                </a:lnTo>
                <a:lnTo>
                  <a:pt x="3848" y="7274801"/>
                </a:lnTo>
                <a:lnTo>
                  <a:pt x="6007" y="7325042"/>
                </a:lnTo>
                <a:lnTo>
                  <a:pt x="8636" y="7375169"/>
                </a:lnTo>
                <a:lnTo>
                  <a:pt x="11734" y="7425156"/>
                </a:lnTo>
                <a:lnTo>
                  <a:pt x="15316" y="7475029"/>
                </a:lnTo>
                <a:lnTo>
                  <a:pt x="19342" y="7524763"/>
                </a:lnTo>
                <a:lnTo>
                  <a:pt x="23850" y="7574369"/>
                </a:lnTo>
                <a:lnTo>
                  <a:pt x="28816" y="7623835"/>
                </a:lnTo>
                <a:lnTo>
                  <a:pt x="34239" y="7673162"/>
                </a:lnTo>
                <a:lnTo>
                  <a:pt x="40119" y="7722349"/>
                </a:lnTo>
                <a:lnTo>
                  <a:pt x="46456" y="7771397"/>
                </a:lnTo>
                <a:lnTo>
                  <a:pt x="53251" y="7820304"/>
                </a:lnTo>
                <a:lnTo>
                  <a:pt x="60490" y="7869060"/>
                </a:lnTo>
                <a:lnTo>
                  <a:pt x="68186" y="7917662"/>
                </a:lnTo>
                <a:lnTo>
                  <a:pt x="76327" y="7966126"/>
                </a:lnTo>
                <a:lnTo>
                  <a:pt x="84912" y="8014436"/>
                </a:lnTo>
                <a:lnTo>
                  <a:pt x="93929" y="8062582"/>
                </a:lnTo>
                <a:lnTo>
                  <a:pt x="103403" y="8110575"/>
                </a:lnTo>
                <a:lnTo>
                  <a:pt x="113309" y="8158416"/>
                </a:lnTo>
                <a:lnTo>
                  <a:pt x="123647" y="8206079"/>
                </a:lnTo>
                <a:lnTo>
                  <a:pt x="134429" y="8253590"/>
                </a:lnTo>
                <a:lnTo>
                  <a:pt x="145630" y="8300936"/>
                </a:lnTo>
                <a:lnTo>
                  <a:pt x="157276" y="8348116"/>
                </a:lnTo>
                <a:lnTo>
                  <a:pt x="169341" y="8395119"/>
                </a:lnTo>
                <a:lnTo>
                  <a:pt x="181825" y="8441957"/>
                </a:lnTo>
                <a:lnTo>
                  <a:pt x="194741" y="8488616"/>
                </a:lnTo>
                <a:lnTo>
                  <a:pt x="208076" y="8535098"/>
                </a:lnTo>
                <a:lnTo>
                  <a:pt x="221830" y="8581403"/>
                </a:lnTo>
                <a:lnTo>
                  <a:pt x="235991" y="8627516"/>
                </a:lnTo>
                <a:lnTo>
                  <a:pt x="250583" y="8673465"/>
                </a:lnTo>
                <a:lnTo>
                  <a:pt x="265569" y="8719210"/>
                </a:lnTo>
                <a:lnTo>
                  <a:pt x="280987" y="8764778"/>
                </a:lnTo>
                <a:lnTo>
                  <a:pt x="296799" y="8810155"/>
                </a:lnTo>
                <a:lnTo>
                  <a:pt x="313016" y="8855342"/>
                </a:lnTo>
                <a:lnTo>
                  <a:pt x="329641" y="8900325"/>
                </a:lnTo>
                <a:lnTo>
                  <a:pt x="346659" y="8945131"/>
                </a:lnTo>
                <a:lnTo>
                  <a:pt x="364083" y="8989720"/>
                </a:lnTo>
                <a:lnTo>
                  <a:pt x="381901" y="9034120"/>
                </a:lnTo>
                <a:lnTo>
                  <a:pt x="400113" y="9078303"/>
                </a:lnTo>
                <a:lnTo>
                  <a:pt x="418719" y="9122296"/>
                </a:lnTo>
                <a:lnTo>
                  <a:pt x="437718" y="9166073"/>
                </a:lnTo>
                <a:lnTo>
                  <a:pt x="457098" y="9209646"/>
                </a:lnTo>
                <a:lnTo>
                  <a:pt x="476872" y="9253004"/>
                </a:lnTo>
                <a:lnTo>
                  <a:pt x="497027" y="9296146"/>
                </a:lnTo>
                <a:lnTo>
                  <a:pt x="517563" y="9339072"/>
                </a:lnTo>
                <a:lnTo>
                  <a:pt x="538480" y="9381782"/>
                </a:lnTo>
                <a:lnTo>
                  <a:pt x="559765" y="9424276"/>
                </a:lnTo>
                <a:lnTo>
                  <a:pt x="581431" y="9466542"/>
                </a:lnTo>
                <a:lnTo>
                  <a:pt x="603478" y="9508592"/>
                </a:lnTo>
                <a:lnTo>
                  <a:pt x="625881" y="9550400"/>
                </a:lnTo>
                <a:lnTo>
                  <a:pt x="648665" y="9591992"/>
                </a:lnTo>
                <a:lnTo>
                  <a:pt x="671804" y="9633344"/>
                </a:lnTo>
                <a:lnTo>
                  <a:pt x="695312" y="9674466"/>
                </a:lnTo>
                <a:lnTo>
                  <a:pt x="719188" y="9715360"/>
                </a:lnTo>
                <a:lnTo>
                  <a:pt x="743419" y="9756000"/>
                </a:lnTo>
                <a:lnTo>
                  <a:pt x="768007" y="9796412"/>
                </a:lnTo>
                <a:lnTo>
                  <a:pt x="792949" y="9836582"/>
                </a:lnTo>
                <a:lnTo>
                  <a:pt x="818248" y="9876498"/>
                </a:lnTo>
                <a:lnTo>
                  <a:pt x="843889" y="9916185"/>
                </a:lnTo>
                <a:lnTo>
                  <a:pt x="869886" y="9955606"/>
                </a:lnTo>
                <a:lnTo>
                  <a:pt x="896226" y="9994786"/>
                </a:lnTo>
                <a:lnTo>
                  <a:pt x="922921" y="10033711"/>
                </a:lnTo>
                <a:lnTo>
                  <a:pt x="949947" y="10072383"/>
                </a:lnTo>
                <a:lnTo>
                  <a:pt x="977315" y="10110787"/>
                </a:lnTo>
                <a:lnTo>
                  <a:pt x="1005027" y="10148938"/>
                </a:lnTo>
                <a:lnTo>
                  <a:pt x="1033068" y="10186822"/>
                </a:lnTo>
                <a:lnTo>
                  <a:pt x="1061440" y="10224452"/>
                </a:lnTo>
                <a:lnTo>
                  <a:pt x="1090142" y="10261816"/>
                </a:lnTo>
                <a:lnTo>
                  <a:pt x="1109865" y="10287000"/>
                </a:lnTo>
                <a:lnTo>
                  <a:pt x="3433495" y="10287000"/>
                </a:lnTo>
                <a:lnTo>
                  <a:pt x="3470973" y="10287000"/>
                </a:lnTo>
                <a:lnTo>
                  <a:pt x="6902374" y="10287000"/>
                </a:lnTo>
                <a:lnTo>
                  <a:pt x="6939851" y="10287000"/>
                </a:lnTo>
                <a:lnTo>
                  <a:pt x="9010612" y="10287000"/>
                </a:lnTo>
                <a:lnTo>
                  <a:pt x="9010612" y="7133018"/>
                </a:lnTo>
                <a:lnTo>
                  <a:pt x="9010612" y="7072617"/>
                </a:lnTo>
                <a:lnTo>
                  <a:pt x="9010612" y="1045235"/>
                </a:lnTo>
                <a:lnTo>
                  <a:pt x="9010612" y="993165"/>
                </a:lnTo>
                <a:lnTo>
                  <a:pt x="9010612" y="0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 txBox="1"/>
          <p:nvPr/>
        </p:nvSpPr>
        <p:spPr>
          <a:xfrm>
            <a:off x="333740" y="2383425"/>
            <a:ext cx="3792353" cy="626239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8467">
              <a:spcBef>
                <a:spcPts val="83"/>
              </a:spcBef>
            </a:pPr>
            <a:r>
              <a:rPr sz="4000" spc="-17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CAPÍTULO</a:t>
            </a:r>
            <a:r>
              <a:rPr sz="4000" spc="-10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L" sz="4000" spc="-104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302" y="3017901"/>
            <a:ext cx="7903902" cy="3057674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8467">
              <a:spcBef>
                <a:spcPts val="83"/>
              </a:spcBef>
            </a:pPr>
            <a:r>
              <a:rPr lang="es-ES" sz="6600" b="1" dirty="0">
                <a:latin typeface="Tahoma"/>
                <a:cs typeface="Tahoma"/>
              </a:rPr>
              <a:t>Actitudes políticas y proceso constituyente</a:t>
            </a:r>
          </a:p>
        </p:txBody>
      </p:sp>
      <p:pic>
        <p:nvPicPr>
          <p:cNvPr id="54" name="Imagen 53">
            <a:extLst>
              <a:ext uri="{FF2B5EF4-FFF2-40B4-BE49-F238E27FC236}">
                <a16:creationId xmlns:a16="http://schemas.microsoft.com/office/drawing/2014/main" id="{5B52A6DC-0570-4652-A265-C97E3AD9D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0" y="275825"/>
            <a:ext cx="3062299" cy="62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79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BEB06D62-5995-4230-89AB-2A67D88CBC83}"/>
              </a:ext>
            </a:extLst>
          </p:cNvPr>
          <p:cNvSpPr txBox="1">
            <a:spLocks/>
          </p:cNvSpPr>
          <p:nvPr/>
        </p:nvSpPr>
        <p:spPr>
          <a:xfrm>
            <a:off x="3183467" y="256918"/>
            <a:ext cx="9260324" cy="806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Nivel de confianza en instituciones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D2BAEC9-7510-46D6-9BE0-B7C33805A7FD}"/>
              </a:ext>
            </a:extLst>
          </p:cNvPr>
          <p:cNvSpPr txBox="1"/>
          <p:nvPr/>
        </p:nvSpPr>
        <p:spPr>
          <a:xfrm>
            <a:off x="491322" y="6280406"/>
            <a:ext cx="114896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200" b="1" dirty="0"/>
              <a:t>*Araucanía Opina: </a:t>
            </a:r>
            <a:r>
              <a:rPr lang="es-CL" sz="1200" dirty="0"/>
              <a:t>A continuación, voy a mencionar algunas instituciones. Respecto a estas y considerando una escala de 1 a 7 donde 1 es “Nada confiable” y 7 es “Muy confiable”. ¿Cuánto confía usted en las siguientes instituciones?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9A66B22-597F-403F-A732-A2F8D113F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0" y="275825"/>
            <a:ext cx="3062299" cy="626240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E8F9CD40-3A56-4798-B635-C86DF487DD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8514940"/>
              </p:ext>
            </p:extLst>
          </p:nvPr>
        </p:nvGraphicFramePr>
        <p:xfrm>
          <a:off x="1387914" y="1031218"/>
          <a:ext cx="9696450" cy="5055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09307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BEB06D62-5995-4230-89AB-2A67D88CBC83}"/>
              </a:ext>
            </a:extLst>
          </p:cNvPr>
          <p:cNvSpPr txBox="1">
            <a:spLocks/>
          </p:cNvSpPr>
          <p:nvPr/>
        </p:nvSpPr>
        <p:spPr>
          <a:xfrm>
            <a:off x="3183467" y="256918"/>
            <a:ext cx="9260324" cy="806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Nivel de confianza en instituciones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D2BAEC9-7510-46D6-9BE0-B7C33805A7FD}"/>
              </a:ext>
            </a:extLst>
          </p:cNvPr>
          <p:cNvSpPr txBox="1"/>
          <p:nvPr/>
        </p:nvSpPr>
        <p:spPr>
          <a:xfrm>
            <a:off x="491322" y="6280406"/>
            <a:ext cx="114896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200" b="1" dirty="0"/>
              <a:t>*Araucanía Opina: </a:t>
            </a:r>
            <a:r>
              <a:rPr lang="es-CL" sz="1200" dirty="0"/>
              <a:t>A continuación, voy a mencionar algunas instituciones. Respecto a estas y considerando una escala de 1 a 7 donde 1 es “Nada confiable” y 7 es “Muy confiable”. ¿Cuánto confía usted en las siguientes instituciones?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9A66B22-597F-403F-A732-A2F8D113F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0" y="275825"/>
            <a:ext cx="3062299" cy="626240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8249074-63C9-412C-85B2-F0C1FD4B9B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494990"/>
              </p:ext>
            </p:extLst>
          </p:nvPr>
        </p:nvGraphicFramePr>
        <p:xfrm>
          <a:off x="1216463" y="987871"/>
          <a:ext cx="10039351" cy="4882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67083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BEB06D62-5995-4230-89AB-2A67D88CBC83}"/>
              </a:ext>
            </a:extLst>
          </p:cNvPr>
          <p:cNvSpPr txBox="1">
            <a:spLocks/>
          </p:cNvSpPr>
          <p:nvPr/>
        </p:nvSpPr>
        <p:spPr>
          <a:xfrm>
            <a:off x="3183467" y="418843"/>
            <a:ext cx="9260324" cy="806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Justicia por su propia cuenta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D2BAEC9-7510-46D6-9BE0-B7C33805A7FD}"/>
              </a:ext>
            </a:extLst>
          </p:cNvPr>
          <p:cNvSpPr txBox="1"/>
          <p:nvPr/>
        </p:nvSpPr>
        <p:spPr>
          <a:xfrm>
            <a:off x="491322" y="6280406"/>
            <a:ext cx="114896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1200" b="1" dirty="0"/>
              <a:t>*Araucanía Opina: </a:t>
            </a:r>
            <a:r>
              <a:rPr lang="es-ES" sz="1200" dirty="0"/>
              <a:t>¿Cuán de acuerdo se encuentra usted con que las personas hagan justicia por su propia cuenta cuando el Estado no castiga a los criminales?</a:t>
            </a:r>
            <a:endParaRPr lang="es-CL" sz="1200" dirty="0">
              <a:highlight>
                <a:srgbClr val="FFFF00"/>
              </a:highlight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9A66B22-597F-403F-A732-A2F8D113F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0" y="275825"/>
            <a:ext cx="3062299" cy="626240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2642B6AB-DFA4-4CD3-B23B-95C5E0127C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9145801"/>
              </p:ext>
            </p:extLst>
          </p:nvPr>
        </p:nvGraphicFramePr>
        <p:xfrm>
          <a:off x="1487331" y="1112849"/>
          <a:ext cx="9497616" cy="4912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53230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CEDC62F-12A4-41CD-A7F2-618D8CD15A1D}"/>
              </a:ext>
            </a:extLst>
          </p:cNvPr>
          <p:cNvSpPr txBox="1">
            <a:spLocks/>
          </p:cNvSpPr>
          <p:nvPr/>
        </p:nvSpPr>
        <p:spPr>
          <a:xfrm>
            <a:off x="1141227" y="660143"/>
            <a:ext cx="9909544" cy="806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F358A5F-1E59-4C38-A8F0-83FD039C8DF0}"/>
              </a:ext>
            </a:extLst>
          </p:cNvPr>
          <p:cNvSpPr txBox="1">
            <a:spLocks/>
          </p:cNvSpPr>
          <p:nvPr/>
        </p:nvSpPr>
        <p:spPr>
          <a:xfrm>
            <a:off x="1777629" y="439502"/>
            <a:ext cx="9909544" cy="806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Nueva Constitución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E7D6953-0059-4EFA-8FA8-41D2A0554EDE}"/>
              </a:ext>
            </a:extLst>
          </p:cNvPr>
          <p:cNvSpPr txBox="1"/>
          <p:nvPr/>
        </p:nvSpPr>
        <p:spPr>
          <a:xfrm>
            <a:off x="1495554" y="5698716"/>
            <a:ext cx="92008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1" dirty="0"/>
              <a:t>*Araucanía Opina: </a:t>
            </a:r>
            <a:r>
              <a:rPr lang="es-ES" sz="1200" dirty="0"/>
              <a:t>¿Usted estaría de acuerdo respecto a un cambio constitucional y redacción de una nueva Constitución?</a:t>
            </a:r>
            <a:endParaRPr lang="es-CL" sz="12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1365A22-64BA-4986-A352-2184667F0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0" y="275825"/>
            <a:ext cx="3062299" cy="626240"/>
          </a:xfrm>
          <a:prstGeom prst="rect">
            <a:avLst/>
          </a:prstGeo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C8051FB7-F708-4F48-B05E-86950F1CF6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4686685"/>
              </p:ext>
            </p:extLst>
          </p:nvPr>
        </p:nvGraphicFramePr>
        <p:xfrm>
          <a:off x="1141227" y="1533526"/>
          <a:ext cx="9909544" cy="386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97137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15176" y="0"/>
            <a:ext cx="6007100" cy="6858000"/>
          </a:xfrm>
          <a:custGeom>
            <a:avLst/>
            <a:gdLst/>
            <a:ahLst/>
            <a:cxnLst/>
            <a:rect l="l" t="t" r="r" b="b"/>
            <a:pathLst>
              <a:path w="9010650" h="10287000">
                <a:moveTo>
                  <a:pt x="9010612" y="0"/>
                </a:moveTo>
                <a:lnTo>
                  <a:pt x="0" y="0"/>
                </a:lnTo>
                <a:lnTo>
                  <a:pt x="0" y="993165"/>
                </a:lnTo>
                <a:lnTo>
                  <a:pt x="0" y="1045235"/>
                </a:lnTo>
                <a:lnTo>
                  <a:pt x="0" y="7072617"/>
                </a:lnTo>
                <a:lnTo>
                  <a:pt x="0" y="7133018"/>
                </a:lnTo>
                <a:lnTo>
                  <a:pt x="368" y="7133018"/>
                </a:lnTo>
                <a:lnTo>
                  <a:pt x="965" y="7173950"/>
                </a:lnTo>
                <a:lnTo>
                  <a:pt x="2171" y="7224433"/>
                </a:lnTo>
                <a:lnTo>
                  <a:pt x="3848" y="7274801"/>
                </a:lnTo>
                <a:lnTo>
                  <a:pt x="6007" y="7325042"/>
                </a:lnTo>
                <a:lnTo>
                  <a:pt x="8636" y="7375169"/>
                </a:lnTo>
                <a:lnTo>
                  <a:pt x="11734" y="7425156"/>
                </a:lnTo>
                <a:lnTo>
                  <a:pt x="15316" y="7475029"/>
                </a:lnTo>
                <a:lnTo>
                  <a:pt x="19342" y="7524763"/>
                </a:lnTo>
                <a:lnTo>
                  <a:pt x="23850" y="7574369"/>
                </a:lnTo>
                <a:lnTo>
                  <a:pt x="28816" y="7623835"/>
                </a:lnTo>
                <a:lnTo>
                  <a:pt x="34239" y="7673162"/>
                </a:lnTo>
                <a:lnTo>
                  <a:pt x="40119" y="7722349"/>
                </a:lnTo>
                <a:lnTo>
                  <a:pt x="46456" y="7771397"/>
                </a:lnTo>
                <a:lnTo>
                  <a:pt x="53251" y="7820304"/>
                </a:lnTo>
                <a:lnTo>
                  <a:pt x="60490" y="7869060"/>
                </a:lnTo>
                <a:lnTo>
                  <a:pt x="68186" y="7917662"/>
                </a:lnTo>
                <a:lnTo>
                  <a:pt x="76327" y="7966126"/>
                </a:lnTo>
                <a:lnTo>
                  <a:pt x="84912" y="8014436"/>
                </a:lnTo>
                <a:lnTo>
                  <a:pt x="93929" y="8062582"/>
                </a:lnTo>
                <a:lnTo>
                  <a:pt x="103403" y="8110575"/>
                </a:lnTo>
                <a:lnTo>
                  <a:pt x="113309" y="8158416"/>
                </a:lnTo>
                <a:lnTo>
                  <a:pt x="123647" y="8206079"/>
                </a:lnTo>
                <a:lnTo>
                  <a:pt x="134429" y="8253590"/>
                </a:lnTo>
                <a:lnTo>
                  <a:pt x="145630" y="8300936"/>
                </a:lnTo>
                <a:lnTo>
                  <a:pt x="157276" y="8348116"/>
                </a:lnTo>
                <a:lnTo>
                  <a:pt x="169341" y="8395119"/>
                </a:lnTo>
                <a:lnTo>
                  <a:pt x="181825" y="8441957"/>
                </a:lnTo>
                <a:lnTo>
                  <a:pt x="194741" y="8488616"/>
                </a:lnTo>
                <a:lnTo>
                  <a:pt x="208076" y="8535098"/>
                </a:lnTo>
                <a:lnTo>
                  <a:pt x="221830" y="8581403"/>
                </a:lnTo>
                <a:lnTo>
                  <a:pt x="235991" y="8627516"/>
                </a:lnTo>
                <a:lnTo>
                  <a:pt x="250583" y="8673465"/>
                </a:lnTo>
                <a:lnTo>
                  <a:pt x="265569" y="8719210"/>
                </a:lnTo>
                <a:lnTo>
                  <a:pt x="280987" y="8764778"/>
                </a:lnTo>
                <a:lnTo>
                  <a:pt x="296799" y="8810155"/>
                </a:lnTo>
                <a:lnTo>
                  <a:pt x="313016" y="8855342"/>
                </a:lnTo>
                <a:lnTo>
                  <a:pt x="329641" y="8900325"/>
                </a:lnTo>
                <a:lnTo>
                  <a:pt x="346659" y="8945131"/>
                </a:lnTo>
                <a:lnTo>
                  <a:pt x="364083" y="8989720"/>
                </a:lnTo>
                <a:lnTo>
                  <a:pt x="381901" y="9034120"/>
                </a:lnTo>
                <a:lnTo>
                  <a:pt x="400113" y="9078303"/>
                </a:lnTo>
                <a:lnTo>
                  <a:pt x="418719" y="9122296"/>
                </a:lnTo>
                <a:lnTo>
                  <a:pt x="437718" y="9166073"/>
                </a:lnTo>
                <a:lnTo>
                  <a:pt x="457098" y="9209646"/>
                </a:lnTo>
                <a:lnTo>
                  <a:pt x="476872" y="9253004"/>
                </a:lnTo>
                <a:lnTo>
                  <a:pt x="497027" y="9296146"/>
                </a:lnTo>
                <a:lnTo>
                  <a:pt x="517563" y="9339072"/>
                </a:lnTo>
                <a:lnTo>
                  <a:pt x="538480" y="9381782"/>
                </a:lnTo>
                <a:lnTo>
                  <a:pt x="559765" y="9424276"/>
                </a:lnTo>
                <a:lnTo>
                  <a:pt x="581431" y="9466542"/>
                </a:lnTo>
                <a:lnTo>
                  <a:pt x="603478" y="9508592"/>
                </a:lnTo>
                <a:lnTo>
                  <a:pt x="625881" y="9550400"/>
                </a:lnTo>
                <a:lnTo>
                  <a:pt x="648665" y="9591992"/>
                </a:lnTo>
                <a:lnTo>
                  <a:pt x="671804" y="9633344"/>
                </a:lnTo>
                <a:lnTo>
                  <a:pt x="695312" y="9674466"/>
                </a:lnTo>
                <a:lnTo>
                  <a:pt x="719188" y="9715360"/>
                </a:lnTo>
                <a:lnTo>
                  <a:pt x="743419" y="9756000"/>
                </a:lnTo>
                <a:lnTo>
                  <a:pt x="768007" y="9796412"/>
                </a:lnTo>
                <a:lnTo>
                  <a:pt x="792949" y="9836582"/>
                </a:lnTo>
                <a:lnTo>
                  <a:pt x="818248" y="9876498"/>
                </a:lnTo>
                <a:lnTo>
                  <a:pt x="843889" y="9916185"/>
                </a:lnTo>
                <a:lnTo>
                  <a:pt x="869886" y="9955606"/>
                </a:lnTo>
                <a:lnTo>
                  <a:pt x="896226" y="9994786"/>
                </a:lnTo>
                <a:lnTo>
                  <a:pt x="922921" y="10033711"/>
                </a:lnTo>
                <a:lnTo>
                  <a:pt x="949947" y="10072383"/>
                </a:lnTo>
                <a:lnTo>
                  <a:pt x="977315" y="10110787"/>
                </a:lnTo>
                <a:lnTo>
                  <a:pt x="1005027" y="10148938"/>
                </a:lnTo>
                <a:lnTo>
                  <a:pt x="1033068" y="10186822"/>
                </a:lnTo>
                <a:lnTo>
                  <a:pt x="1061440" y="10224452"/>
                </a:lnTo>
                <a:lnTo>
                  <a:pt x="1090142" y="10261816"/>
                </a:lnTo>
                <a:lnTo>
                  <a:pt x="1109865" y="10287000"/>
                </a:lnTo>
                <a:lnTo>
                  <a:pt x="3433495" y="10287000"/>
                </a:lnTo>
                <a:lnTo>
                  <a:pt x="3470973" y="10287000"/>
                </a:lnTo>
                <a:lnTo>
                  <a:pt x="6902374" y="10287000"/>
                </a:lnTo>
                <a:lnTo>
                  <a:pt x="6939851" y="10287000"/>
                </a:lnTo>
                <a:lnTo>
                  <a:pt x="9010612" y="10287000"/>
                </a:lnTo>
                <a:lnTo>
                  <a:pt x="9010612" y="7133018"/>
                </a:lnTo>
                <a:lnTo>
                  <a:pt x="9010612" y="7072617"/>
                </a:lnTo>
                <a:lnTo>
                  <a:pt x="9010612" y="1045235"/>
                </a:lnTo>
                <a:lnTo>
                  <a:pt x="9010612" y="993165"/>
                </a:lnTo>
                <a:lnTo>
                  <a:pt x="9010612" y="0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 txBox="1"/>
          <p:nvPr/>
        </p:nvSpPr>
        <p:spPr>
          <a:xfrm>
            <a:off x="333740" y="2383425"/>
            <a:ext cx="3792353" cy="626239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8467">
              <a:spcBef>
                <a:spcPts val="83"/>
              </a:spcBef>
            </a:pPr>
            <a:r>
              <a:rPr sz="4000" spc="-17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CAPÍTULO</a:t>
            </a:r>
            <a:r>
              <a:rPr sz="4000" spc="-10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L" sz="4000" spc="-104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302" y="3017901"/>
            <a:ext cx="7903902" cy="3083322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8467">
              <a:spcBef>
                <a:spcPts val="83"/>
              </a:spcBef>
            </a:pPr>
            <a:r>
              <a:rPr lang="es-ES" sz="6600" b="1" dirty="0">
                <a:latin typeface="Tahoma"/>
                <a:cs typeface="Tahoma"/>
              </a:rPr>
              <a:t>Objetivos de </a:t>
            </a:r>
          </a:p>
          <a:p>
            <a:pPr marL="8467">
              <a:spcBef>
                <a:spcPts val="83"/>
              </a:spcBef>
            </a:pPr>
            <a:r>
              <a:rPr lang="es-ES" sz="6600" b="1" dirty="0">
                <a:latin typeface="Tahoma"/>
                <a:cs typeface="Tahoma"/>
              </a:rPr>
              <a:t>Desarrollo</a:t>
            </a:r>
          </a:p>
          <a:p>
            <a:pPr marL="8467">
              <a:spcBef>
                <a:spcPts val="83"/>
              </a:spcBef>
            </a:pPr>
            <a:r>
              <a:rPr lang="es-ES" sz="6600" b="1" dirty="0">
                <a:latin typeface="Tahoma"/>
                <a:cs typeface="Tahoma"/>
              </a:rPr>
              <a:t>Sostenible</a:t>
            </a:r>
          </a:p>
        </p:txBody>
      </p:sp>
      <p:pic>
        <p:nvPicPr>
          <p:cNvPr id="54" name="Imagen 53">
            <a:extLst>
              <a:ext uri="{FF2B5EF4-FFF2-40B4-BE49-F238E27FC236}">
                <a16:creationId xmlns:a16="http://schemas.microsoft.com/office/drawing/2014/main" id="{5B52A6DC-0570-4652-A265-C97E3AD9D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0" y="275825"/>
            <a:ext cx="3062299" cy="62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889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BEB06D62-5995-4230-89AB-2A67D88CBC83}"/>
              </a:ext>
            </a:extLst>
          </p:cNvPr>
          <p:cNvSpPr txBox="1">
            <a:spLocks/>
          </p:cNvSpPr>
          <p:nvPr/>
        </p:nvSpPr>
        <p:spPr>
          <a:xfrm>
            <a:off x="2931676" y="418781"/>
            <a:ext cx="9260324" cy="806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Objetivos de desarrollo sostenible</a:t>
            </a:r>
            <a:endParaRPr lang="es-CL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D2BAEC9-7510-46D6-9BE0-B7C33805A7FD}"/>
              </a:ext>
            </a:extLst>
          </p:cNvPr>
          <p:cNvSpPr txBox="1"/>
          <p:nvPr/>
        </p:nvSpPr>
        <p:spPr>
          <a:xfrm>
            <a:off x="1008719" y="5334000"/>
            <a:ext cx="37928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200" b="1" dirty="0"/>
              <a:t>*Araucanía Opina: </a:t>
            </a:r>
            <a:r>
              <a:rPr lang="es-CL" sz="1200" dirty="0"/>
              <a:t>¿Usted conoce o ha escuchado hablar de los Objetivos de Desarrollo Sostenible (ODS) de Naciones Unidas?</a:t>
            </a:r>
            <a:r>
              <a:rPr lang="es-CL" sz="1200" b="1" dirty="0"/>
              <a:t> </a:t>
            </a:r>
            <a:endParaRPr lang="es-CL" sz="1200" dirty="0">
              <a:highlight>
                <a:srgbClr val="FFFF00"/>
              </a:highlight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9A66B22-597F-403F-A732-A2F8D113F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0" y="275825"/>
            <a:ext cx="3062299" cy="626240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C913B951-5697-44CE-B75E-555713E401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7760226"/>
              </p:ext>
            </p:extLst>
          </p:nvPr>
        </p:nvGraphicFramePr>
        <p:xfrm>
          <a:off x="752475" y="1524000"/>
          <a:ext cx="43053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717423B6-5ACF-4C1E-92EA-D0821EA5A0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674101"/>
              </p:ext>
            </p:extLst>
          </p:nvPr>
        </p:nvGraphicFramePr>
        <p:xfrm>
          <a:off x="5550427" y="1524001"/>
          <a:ext cx="6257925" cy="380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55E03AE0-74DA-4CAA-9BD1-FE090F1C1B64}"/>
              </a:ext>
            </a:extLst>
          </p:cNvPr>
          <p:cNvSpPr txBox="1"/>
          <p:nvPr/>
        </p:nvSpPr>
        <p:spPr>
          <a:xfrm>
            <a:off x="6782985" y="5438774"/>
            <a:ext cx="37928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200" b="1" dirty="0"/>
              <a:t>*Araucanía Opina: </a:t>
            </a:r>
            <a:r>
              <a:rPr lang="es-CL" sz="1200" dirty="0"/>
              <a:t>Si le digo “Desarrollo sostenible”, ¿en qué piensa usted?</a:t>
            </a:r>
            <a:endParaRPr lang="es-CL" sz="12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045576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BEB06D62-5995-4230-89AB-2A67D88CBC83}"/>
              </a:ext>
            </a:extLst>
          </p:cNvPr>
          <p:cNvSpPr txBox="1">
            <a:spLocks/>
          </p:cNvSpPr>
          <p:nvPr/>
        </p:nvSpPr>
        <p:spPr>
          <a:xfrm>
            <a:off x="2207776" y="338088"/>
            <a:ext cx="9260324" cy="806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ODS: Ámbito económico</a:t>
            </a:r>
            <a:endParaRPr lang="es-CL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9A66B22-597F-403F-A732-A2F8D113F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0" y="275825"/>
            <a:ext cx="3062299" cy="62624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5E03AE0-74DA-4CAA-9BD1-FE090F1C1B64}"/>
              </a:ext>
            </a:extLst>
          </p:cNvPr>
          <p:cNvSpPr txBox="1"/>
          <p:nvPr/>
        </p:nvSpPr>
        <p:spPr>
          <a:xfrm>
            <a:off x="2052701" y="5544745"/>
            <a:ext cx="80865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200" b="1" dirty="0"/>
              <a:t>*Araucanía Opina: </a:t>
            </a:r>
            <a:r>
              <a:rPr lang="es-CL" sz="1200" dirty="0"/>
              <a:t>¿Cuál de los Objetivos de Desarrollo Sostenible (ODS) de la dimensión del “Ámbito económico” considera el más importante de priorizar en La Araucanía?</a:t>
            </a:r>
            <a:endParaRPr lang="es-CL" sz="1200" dirty="0">
              <a:highlight>
                <a:srgbClr val="FFFF00"/>
              </a:highlight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44AC2CF7-5978-4AD8-9DA0-A9DD33CA4E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266666"/>
              </p:ext>
            </p:extLst>
          </p:nvPr>
        </p:nvGraphicFramePr>
        <p:xfrm>
          <a:off x="1498599" y="1082422"/>
          <a:ext cx="9194801" cy="421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87944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BEB06D62-5995-4230-89AB-2A67D88CBC83}"/>
              </a:ext>
            </a:extLst>
          </p:cNvPr>
          <p:cNvSpPr txBox="1">
            <a:spLocks/>
          </p:cNvSpPr>
          <p:nvPr/>
        </p:nvSpPr>
        <p:spPr>
          <a:xfrm>
            <a:off x="2052701" y="326217"/>
            <a:ext cx="9260324" cy="806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ODS: Ámbito social</a:t>
            </a:r>
            <a:endParaRPr lang="es-CL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9A66B22-597F-403F-A732-A2F8D113F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0" y="275825"/>
            <a:ext cx="3062299" cy="62624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5E03AE0-74DA-4CAA-9BD1-FE090F1C1B64}"/>
              </a:ext>
            </a:extLst>
          </p:cNvPr>
          <p:cNvSpPr txBox="1"/>
          <p:nvPr/>
        </p:nvSpPr>
        <p:spPr>
          <a:xfrm>
            <a:off x="2052701" y="5544745"/>
            <a:ext cx="80865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200" b="1" dirty="0"/>
              <a:t>*Araucanía Opina: </a:t>
            </a:r>
            <a:r>
              <a:rPr lang="es-CL" sz="1200" dirty="0"/>
              <a:t>¿Cuál de los Objetivos de Desarrollo Sostenible (ODS) de la dimensión del “Ámbito social” considera el más importante de priorizar en La Araucanía?</a:t>
            </a:r>
            <a:endParaRPr lang="es-CL" sz="1200" dirty="0">
              <a:highlight>
                <a:srgbClr val="FFFF00"/>
              </a:highlight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D0E5DF5-F35F-440B-ACC0-B425EBB200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7698971"/>
              </p:ext>
            </p:extLst>
          </p:nvPr>
        </p:nvGraphicFramePr>
        <p:xfrm>
          <a:off x="1304925" y="1132667"/>
          <a:ext cx="9744075" cy="431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3989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11589" y="0"/>
            <a:ext cx="6007100" cy="6858000"/>
          </a:xfrm>
          <a:custGeom>
            <a:avLst/>
            <a:gdLst/>
            <a:ahLst/>
            <a:cxnLst/>
            <a:rect l="l" t="t" r="r" b="b"/>
            <a:pathLst>
              <a:path w="9010650" h="10287000">
                <a:moveTo>
                  <a:pt x="9010612" y="0"/>
                </a:moveTo>
                <a:lnTo>
                  <a:pt x="0" y="0"/>
                </a:lnTo>
                <a:lnTo>
                  <a:pt x="0" y="993165"/>
                </a:lnTo>
                <a:lnTo>
                  <a:pt x="0" y="1045235"/>
                </a:lnTo>
                <a:lnTo>
                  <a:pt x="0" y="7072617"/>
                </a:lnTo>
                <a:lnTo>
                  <a:pt x="0" y="7133018"/>
                </a:lnTo>
                <a:lnTo>
                  <a:pt x="368" y="7133018"/>
                </a:lnTo>
                <a:lnTo>
                  <a:pt x="965" y="7173950"/>
                </a:lnTo>
                <a:lnTo>
                  <a:pt x="2171" y="7224433"/>
                </a:lnTo>
                <a:lnTo>
                  <a:pt x="3848" y="7274801"/>
                </a:lnTo>
                <a:lnTo>
                  <a:pt x="6007" y="7325042"/>
                </a:lnTo>
                <a:lnTo>
                  <a:pt x="8636" y="7375169"/>
                </a:lnTo>
                <a:lnTo>
                  <a:pt x="11734" y="7425156"/>
                </a:lnTo>
                <a:lnTo>
                  <a:pt x="15316" y="7475029"/>
                </a:lnTo>
                <a:lnTo>
                  <a:pt x="19342" y="7524763"/>
                </a:lnTo>
                <a:lnTo>
                  <a:pt x="23850" y="7574369"/>
                </a:lnTo>
                <a:lnTo>
                  <a:pt x="28816" y="7623835"/>
                </a:lnTo>
                <a:lnTo>
                  <a:pt x="34239" y="7673162"/>
                </a:lnTo>
                <a:lnTo>
                  <a:pt x="40119" y="7722349"/>
                </a:lnTo>
                <a:lnTo>
                  <a:pt x="46456" y="7771397"/>
                </a:lnTo>
                <a:lnTo>
                  <a:pt x="53251" y="7820304"/>
                </a:lnTo>
                <a:lnTo>
                  <a:pt x="60490" y="7869060"/>
                </a:lnTo>
                <a:lnTo>
                  <a:pt x="68186" y="7917662"/>
                </a:lnTo>
                <a:lnTo>
                  <a:pt x="76327" y="7966126"/>
                </a:lnTo>
                <a:lnTo>
                  <a:pt x="84912" y="8014436"/>
                </a:lnTo>
                <a:lnTo>
                  <a:pt x="93929" y="8062582"/>
                </a:lnTo>
                <a:lnTo>
                  <a:pt x="103403" y="8110575"/>
                </a:lnTo>
                <a:lnTo>
                  <a:pt x="113309" y="8158416"/>
                </a:lnTo>
                <a:lnTo>
                  <a:pt x="123647" y="8206079"/>
                </a:lnTo>
                <a:lnTo>
                  <a:pt x="134429" y="8253590"/>
                </a:lnTo>
                <a:lnTo>
                  <a:pt x="145630" y="8300936"/>
                </a:lnTo>
                <a:lnTo>
                  <a:pt x="157276" y="8348116"/>
                </a:lnTo>
                <a:lnTo>
                  <a:pt x="169341" y="8395119"/>
                </a:lnTo>
                <a:lnTo>
                  <a:pt x="181825" y="8441957"/>
                </a:lnTo>
                <a:lnTo>
                  <a:pt x="194741" y="8488616"/>
                </a:lnTo>
                <a:lnTo>
                  <a:pt x="208076" y="8535098"/>
                </a:lnTo>
                <a:lnTo>
                  <a:pt x="221830" y="8581403"/>
                </a:lnTo>
                <a:lnTo>
                  <a:pt x="235991" y="8627516"/>
                </a:lnTo>
                <a:lnTo>
                  <a:pt x="250583" y="8673465"/>
                </a:lnTo>
                <a:lnTo>
                  <a:pt x="265569" y="8719210"/>
                </a:lnTo>
                <a:lnTo>
                  <a:pt x="280987" y="8764778"/>
                </a:lnTo>
                <a:lnTo>
                  <a:pt x="296799" y="8810155"/>
                </a:lnTo>
                <a:lnTo>
                  <a:pt x="313016" y="8855342"/>
                </a:lnTo>
                <a:lnTo>
                  <a:pt x="329641" y="8900325"/>
                </a:lnTo>
                <a:lnTo>
                  <a:pt x="346659" y="8945131"/>
                </a:lnTo>
                <a:lnTo>
                  <a:pt x="364083" y="8989720"/>
                </a:lnTo>
                <a:lnTo>
                  <a:pt x="381901" y="9034120"/>
                </a:lnTo>
                <a:lnTo>
                  <a:pt x="400113" y="9078303"/>
                </a:lnTo>
                <a:lnTo>
                  <a:pt x="418719" y="9122296"/>
                </a:lnTo>
                <a:lnTo>
                  <a:pt x="437718" y="9166073"/>
                </a:lnTo>
                <a:lnTo>
                  <a:pt x="457098" y="9209646"/>
                </a:lnTo>
                <a:lnTo>
                  <a:pt x="476872" y="9253004"/>
                </a:lnTo>
                <a:lnTo>
                  <a:pt x="497027" y="9296146"/>
                </a:lnTo>
                <a:lnTo>
                  <a:pt x="517563" y="9339072"/>
                </a:lnTo>
                <a:lnTo>
                  <a:pt x="538480" y="9381782"/>
                </a:lnTo>
                <a:lnTo>
                  <a:pt x="559765" y="9424276"/>
                </a:lnTo>
                <a:lnTo>
                  <a:pt x="581431" y="9466542"/>
                </a:lnTo>
                <a:lnTo>
                  <a:pt x="603478" y="9508592"/>
                </a:lnTo>
                <a:lnTo>
                  <a:pt x="625881" y="9550400"/>
                </a:lnTo>
                <a:lnTo>
                  <a:pt x="648665" y="9591992"/>
                </a:lnTo>
                <a:lnTo>
                  <a:pt x="671804" y="9633344"/>
                </a:lnTo>
                <a:lnTo>
                  <a:pt x="695312" y="9674466"/>
                </a:lnTo>
                <a:lnTo>
                  <a:pt x="719188" y="9715360"/>
                </a:lnTo>
                <a:lnTo>
                  <a:pt x="743419" y="9756000"/>
                </a:lnTo>
                <a:lnTo>
                  <a:pt x="768007" y="9796412"/>
                </a:lnTo>
                <a:lnTo>
                  <a:pt x="792949" y="9836582"/>
                </a:lnTo>
                <a:lnTo>
                  <a:pt x="818248" y="9876498"/>
                </a:lnTo>
                <a:lnTo>
                  <a:pt x="843889" y="9916185"/>
                </a:lnTo>
                <a:lnTo>
                  <a:pt x="869886" y="9955606"/>
                </a:lnTo>
                <a:lnTo>
                  <a:pt x="896226" y="9994786"/>
                </a:lnTo>
                <a:lnTo>
                  <a:pt x="922921" y="10033711"/>
                </a:lnTo>
                <a:lnTo>
                  <a:pt x="949947" y="10072383"/>
                </a:lnTo>
                <a:lnTo>
                  <a:pt x="977315" y="10110787"/>
                </a:lnTo>
                <a:lnTo>
                  <a:pt x="1005027" y="10148938"/>
                </a:lnTo>
                <a:lnTo>
                  <a:pt x="1033068" y="10186822"/>
                </a:lnTo>
                <a:lnTo>
                  <a:pt x="1061440" y="10224452"/>
                </a:lnTo>
                <a:lnTo>
                  <a:pt x="1090142" y="10261816"/>
                </a:lnTo>
                <a:lnTo>
                  <a:pt x="1109865" y="10287000"/>
                </a:lnTo>
                <a:lnTo>
                  <a:pt x="3433495" y="10287000"/>
                </a:lnTo>
                <a:lnTo>
                  <a:pt x="3470973" y="10287000"/>
                </a:lnTo>
                <a:lnTo>
                  <a:pt x="6902374" y="10287000"/>
                </a:lnTo>
                <a:lnTo>
                  <a:pt x="6939851" y="10287000"/>
                </a:lnTo>
                <a:lnTo>
                  <a:pt x="9010612" y="10287000"/>
                </a:lnTo>
                <a:lnTo>
                  <a:pt x="9010612" y="7133018"/>
                </a:lnTo>
                <a:lnTo>
                  <a:pt x="9010612" y="7072617"/>
                </a:lnTo>
                <a:lnTo>
                  <a:pt x="9010612" y="1045235"/>
                </a:lnTo>
                <a:lnTo>
                  <a:pt x="9010612" y="993165"/>
                </a:lnTo>
                <a:lnTo>
                  <a:pt x="9010612" y="0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 txBox="1"/>
          <p:nvPr/>
        </p:nvSpPr>
        <p:spPr>
          <a:xfrm>
            <a:off x="527856" y="2391662"/>
            <a:ext cx="4152556" cy="626239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8467">
              <a:spcBef>
                <a:spcPts val="83"/>
              </a:spcBef>
            </a:pPr>
            <a:r>
              <a:rPr sz="4000" spc="-17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CAPÍTULO</a:t>
            </a:r>
            <a:r>
              <a:rPr sz="4000" spc="-10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000" spc="-10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856" y="3017901"/>
            <a:ext cx="6579078" cy="2165122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8467">
              <a:spcBef>
                <a:spcPts val="83"/>
              </a:spcBef>
            </a:pPr>
            <a:r>
              <a:rPr lang="es-CL" sz="7000" b="1" spc="183" dirty="0">
                <a:solidFill>
                  <a:srgbClr val="1B1B1B"/>
                </a:solidFill>
                <a:latin typeface="Tahoma"/>
                <a:cs typeface="Tahoma"/>
              </a:rPr>
              <a:t>Valoración de la democracia</a:t>
            </a:r>
            <a:endParaRPr sz="7000" dirty="0">
              <a:latin typeface="Tahoma"/>
              <a:cs typeface="Tahoma"/>
            </a:endParaRPr>
          </a:p>
        </p:txBody>
      </p:sp>
      <p:pic>
        <p:nvPicPr>
          <p:cNvPr id="54" name="Imagen 53">
            <a:extLst>
              <a:ext uri="{FF2B5EF4-FFF2-40B4-BE49-F238E27FC236}">
                <a16:creationId xmlns:a16="http://schemas.microsoft.com/office/drawing/2014/main" id="{CCE32B12-F6C5-484B-AD12-E34D98761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0" y="275825"/>
            <a:ext cx="3062299" cy="62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738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BEB06D62-5995-4230-89AB-2A67D88CBC83}"/>
              </a:ext>
            </a:extLst>
          </p:cNvPr>
          <p:cNvSpPr txBox="1">
            <a:spLocks/>
          </p:cNvSpPr>
          <p:nvPr/>
        </p:nvSpPr>
        <p:spPr>
          <a:xfrm>
            <a:off x="2312551" y="375192"/>
            <a:ext cx="9260324" cy="806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ODS: Ámbito ambiental</a:t>
            </a:r>
            <a:endParaRPr lang="es-CL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9A66B22-597F-403F-A732-A2F8D113F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0" y="275825"/>
            <a:ext cx="3062299" cy="62624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5E03AE0-74DA-4CAA-9BD1-FE090F1C1B64}"/>
              </a:ext>
            </a:extLst>
          </p:cNvPr>
          <p:cNvSpPr txBox="1"/>
          <p:nvPr/>
        </p:nvSpPr>
        <p:spPr>
          <a:xfrm>
            <a:off x="2052701" y="5544745"/>
            <a:ext cx="80865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200" b="1" dirty="0"/>
              <a:t>*Araucanía Opina: </a:t>
            </a:r>
            <a:r>
              <a:rPr lang="es-CL" sz="1200" dirty="0"/>
              <a:t>¿Cuál de los Objetivos de Desarrollo Sostenible (ODS) de la dimensión del “Ámbito ambiental” considera el más importante de priorizar en La Araucanía?</a:t>
            </a:r>
            <a:endParaRPr lang="es-CL" sz="1200" dirty="0">
              <a:highlight>
                <a:srgbClr val="FFFF00"/>
              </a:highlight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113FDC4D-747D-4174-91F5-B87B57950F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493796"/>
              </p:ext>
            </p:extLst>
          </p:nvPr>
        </p:nvGraphicFramePr>
        <p:xfrm>
          <a:off x="1381124" y="1461219"/>
          <a:ext cx="10048875" cy="4061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87014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98397" y="3056"/>
            <a:ext cx="2393950" cy="6855037"/>
          </a:xfrm>
          <a:custGeom>
            <a:avLst/>
            <a:gdLst/>
            <a:ahLst/>
            <a:cxnLst/>
            <a:rect l="l" t="t" r="r" b="b"/>
            <a:pathLst>
              <a:path w="3590925" h="10282555">
                <a:moveTo>
                  <a:pt x="3590391" y="0"/>
                </a:moveTo>
                <a:lnTo>
                  <a:pt x="0" y="0"/>
                </a:lnTo>
                <a:lnTo>
                  <a:pt x="0" y="1242656"/>
                </a:lnTo>
                <a:lnTo>
                  <a:pt x="0" y="1287932"/>
                </a:lnTo>
                <a:lnTo>
                  <a:pt x="0" y="6530276"/>
                </a:lnTo>
                <a:lnTo>
                  <a:pt x="0" y="6582804"/>
                </a:lnTo>
                <a:lnTo>
                  <a:pt x="304" y="6582804"/>
                </a:lnTo>
                <a:lnTo>
                  <a:pt x="1104" y="6631178"/>
                </a:lnTo>
                <a:lnTo>
                  <a:pt x="2476" y="6681419"/>
                </a:lnTo>
                <a:lnTo>
                  <a:pt x="4394" y="6731533"/>
                </a:lnTo>
                <a:lnTo>
                  <a:pt x="6845" y="6781508"/>
                </a:lnTo>
                <a:lnTo>
                  <a:pt x="9842" y="6831330"/>
                </a:lnTo>
                <a:lnTo>
                  <a:pt x="13373" y="6881012"/>
                </a:lnTo>
                <a:lnTo>
                  <a:pt x="17437" y="6930542"/>
                </a:lnTo>
                <a:lnTo>
                  <a:pt x="22034" y="6979920"/>
                </a:lnTo>
                <a:lnTo>
                  <a:pt x="27152" y="7029145"/>
                </a:lnTo>
                <a:lnTo>
                  <a:pt x="32804" y="7078205"/>
                </a:lnTo>
                <a:lnTo>
                  <a:pt x="38963" y="7127113"/>
                </a:lnTo>
                <a:lnTo>
                  <a:pt x="45656" y="7175855"/>
                </a:lnTo>
                <a:lnTo>
                  <a:pt x="52857" y="7224420"/>
                </a:lnTo>
                <a:lnTo>
                  <a:pt x="60566" y="7272833"/>
                </a:lnTo>
                <a:lnTo>
                  <a:pt x="68795" y="7321067"/>
                </a:lnTo>
                <a:lnTo>
                  <a:pt x="77520" y="7369124"/>
                </a:lnTo>
                <a:lnTo>
                  <a:pt x="86753" y="7417003"/>
                </a:lnTo>
                <a:lnTo>
                  <a:pt x="96494" y="7464704"/>
                </a:lnTo>
                <a:lnTo>
                  <a:pt x="106718" y="7512215"/>
                </a:lnTo>
                <a:lnTo>
                  <a:pt x="117449" y="7559548"/>
                </a:lnTo>
                <a:lnTo>
                  <a:pt x="128676" y="7606678"/>
                </a:lnTo>
                <a:lnTo>
                  <a:pt x="140385" y="7653629"/>
                </a:lnTo>
                <a:lnTo>
                  <a:pt x="152590" y="7700378"/>
                </a:lnTo>
                <a:lnTo>
                  <a:pt x="165265" y="7746936"/>
                </a:lnTo>
                <a:lnTo>
                  <a:pt x="178435" y="7793291"/>
                </a:lnTo>
                <a:lnTo>
                  <a:pt x="192074" y="7839443"/>
                </a:lnTo>
                <a:lnTo>
                  <a:pt x="206197" y="7885392"/>
                </a:lnTo>
                <a:lnTo>
                  <a:pt x="220776" y="7931124"/>
                </a:lnTo>
                <a:lnTo>
                  <a:pt x="235839" y="7976641"/>
                </a:lnTo>
                <a:lnTo>
                  <a:pt x="251371" y="8021955"/>
                </a:lnTo>
                <a:lnTo>
                  <a:pt x="267360" y="8067040"/>
                </a:lnTo>
                <a:lnTo>
                  <a:pt x="283819" y="8111909"/>
                </a:lnTo>
                <a:lnTo>
                  <a:pt x="300723" y="8156562"/>
                </a:lnTo>
                <a:lnTo>
                  <a:pt x="318096" y="8200987"/>
                </a:lnTo>
                <a:lnTo>
                  <a:pt x="335915" y="8245170"/>
                </a:lnTo>
                <a:lnTo>
                  <a:pt x="354177" y="8289125"/>
                </a:lnTo>
                <a:lnTo>
                  <a:pt x="372897" y="8332851"/>
                </a:lnTo>
                <a:lnTo>
                  <a:pt x="392061" y="8376336"/>
                </a:lnTo>
                <a:lnTo>
                  <a:pt x="411657" y="8419592"/>
                </a:lnTo>
                <a:lnTo>
                  <a:pt x="431698" y="8462594"/>
                </a:lnTo>
                <a:lnTo>
                  <a:pt x="452170" y="8505342"/>
                </a:lnTo>
                <a:lnTo>
                  <a:pt x="473075" y="8547849"/>
                </a:lnTo>
                <a:lnTo>
                  <a:pt x="494411" y="8590102"/>
                </a:lnTo>
                <a:lnTo>
                  <a:pt x="516178" y="8632101"/>
                </a:lnTo>
                <a:lnTo>
                  <a:pt x="538365" y="8673846"/>
                </a:lnTo>
                <a:lnTo>
                  <a:pt x="560984" y="8715324"/>
                </a:lnTo>
                <a:lnTo>
                  <a:pt x="584009" y="8756548"/>
                </a:lnTo>
                <a:lnTo>
                  <a:pt x="607453" y="8797506"/>
                </a:lnTo>
                <a:lnTo>
                  <a:pt x="631304" y="8838184"/>
                </a:lnTo>
                <a:lnTo>
                  <a:pt x="655574" y="8878595"/>
                </a:lnTo>
                <a:lnTo>
                  <a:pt x="680250" y="8918727"/>
                </a:lnTo>
                <a:lnTo>
                  <a:pt x="705319" y="8958593"/>
                </a:lnTo>
                <a:lnTo>
                  <a:pt x="730808" y="8998166"/>
                </a:lnTo>
                <a:lnTo>
                  <a:pt x="756678" y="9037460"/>
                </a:lnTo>
                <a:lnTo>
                  <a:pt x="782955" y="9076474"/>
                </a:lnTo>
                <a:lnTo>
                  <a:pt x="809612" y="9115196"/>
                </a:lnTo>
                <a:lnTo>
                  <a:pt x="836676" y="9153627"/>
                </a:lnTo>
                <a:lnTo>
                  <a:pt x="864120" y="9191752"/>
                </a:lnTo>
                <a:lnTo>
                  <a:pt x="891946" y="9229585"/>
                </a:lnTo>
                <a:lnTo>
                  <a:pt x="920153" y="9267126"/>
                </a:lnTo>
                <a:lnTo>
                  <a:pt x="948728" y="9304363"/>
                </a:lnTo>
                <a:lnTo>
                  <a:pt x="977696" y="9341282"/>
                </a:lnTo>
                <a:lnTo>
                  <a:pt x="1007033" y="9377896"/>
                </a:lnTo>
                <a:lnTo>
                  <a:pt x="1036726" y="9414205"/>
                </a:lnTo>
                <a:lnTo>
                  <a:pt x="1066800" y="9450197"/>
                </a:lnTo>
                <a:lnTo>
                  <a:pt x="1097241" y="9485871"/>
                </a:lnTo>
                <a:lnTo>
                  <a:pt x="1128026" y="9521215"/>
                </a:lnTo>
                <a:lnTo>
                  <a:pt x="1159192" y="9556255"/>
                </a:lnTo>
                <a:lnTo>
                  <a:pt x="1190701" y="9590951"/>
                </a:lnTo>
                <a:lnTo>
                  <a:pt x="1222552" y="9625330"/>
                </a:lnTo>
                <a:lnTo>
                  <a:pt x="1254772" y="9659366"/>
                </a:lnTo>
                <a:lnTo>
                  <a:pt x="1287335" y="9693072"/>
                </a:lnTo>
                <a:lnTo>
                  <a:pt x="1320228" y="9726447"/>
                </a:lnTo>
                <a:lnTo>
                  <a:pt x="1353477" y="9759480"/>
                </a:lnTo>
                <a:lnTo>
                  <a:pt x="1387055" y="9792157"/>
                </a:lnTo>
                <a:lnTo>
                  <a:pt x="1420977" y="9824504"/>
                </a:lnTo>
                <a:lnTo>
                  <a:pt x="1455229" y="9856495"/>
                </a:lnTo>
                <a:lnTo>
                  <a:pt x="1489811" y="9888131"/>
                </a:lnTo>
                <a:lnTo>
                  <a:pt x="1524711" y="9919424"/>
                </a:lnTo>
                <a:lnTo>
                  <a:pt x="1559953" y="9950348"/>
                </a:lnTo>
                <a:lnTo>
                  <a:pt x="1595501" y="9980917"/>
                </a:lnTo>
                <a:lnTo>
                  <a:pt x="1631378" y="10011118"/>
                </a:lnTo>
                <a:lnTo>
                  <a:pt x="1667560" y="10040963"/>
                </a:lnTo>
                <a:lnTo>
                  <a:pt x="1704060" y="10070427"/>
                </a:lnTo>
                <a:lnTo>
                  <a:pt x="1740865" y="10099535"/>
                </a:lnTo>
                <a:lnTo>
                  <a:pt x="1777987" y="10128250"/>
                </a:lnTo>
                <a:lnTo>
                  <a:pt x="1815401" y="10156596"/>
                </a:lnTo>
                <a:lnTo>
                  <a:pt x="1853133" y="10184562"/>
                </a:lnTo>
                <a:lnTo>
                  <a:pt x="1891144" y="10212146"/>
                </a:lnTo>
                <a:lnTo>
                  <a:pt x="1929460" y="10239350"/>
                </a:lnTo>
                <a:lnTo>
                  <a:pt x="1968068" y="10266159"/>
                </a:lnTo>
                <a:lnTo>
                  <a:pt x="1992020" y="10282428"/>
                </a:lnTo>
                <a:lnTo>
                  <a:pt x="2987421" y="10282428"/>
                </a:lnTo>
                <a:lnTo>
                  <a:pt x="3020034" y="10282428"/>
                </a:lnTo>
                <a:lnTo>
                  <a:pt x="3590391" y="10282428"/>
                </a:lnTo>
                <a:lnTo>
                  <a:pt x="3590391" y="6582804"/>
                </a:lnTo>
                <a:lnTo>
                  <a:pt x="3590391" y="6530276"/>
                </a:lnTo>
                <a:lnTo>
                  <a:pt x="3590391" y="1287932"/>
                </a:lnTo>
                <a:lnTo>
                  <a:pt x="3590391" y="1242656"/>
                </a:lnTo>
                <a:lnTo>
                  <a:pt x="3590391" y="0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0" y="5435977"/>
            <a:ext cx="1642110" cy="1422400"/>
          </a:xfrm>
          <a:custGeom>
            <a:avLst/>
            <a:gdLst/>
            <a:ahLst/>
            <a:cxnLst/>
            <a:rect l="l" t="t" r="r" b="b"/>
            <a:pathLst>
              <a:path w="2463165" h="2133600">
                <a:moveTo>
                  <a:pt x="2426753" y="2133032"/>
                </a:moveTo>
                <a:lnTo>
                  <a:pt x="0" y="2133032"/>
                </a:lnTo>
                <a:lnTo>
                  <a:pt x="0" y="165514"/>
                </a:lnTo>
                <a:lnTo>
                  <a:pt x="57140" y="139343"/>
                </a:lnTo>
                <a:lnTo>
                  <a:pt x="98842" y="121936"/>
                </a:lnTo>
                <a:lnTo>
                  <a:pt x="141077" y="105614"/>
                </a:lnTo>
                <a:lnTo>
                  <a:pt x="183829" y="90396"/>
                </a:lnTo>
                <a:lnTo>
                  <a:pt x="227080" y="76299"/>
                </a:lnTo>
                <a:lnTo>
                  <a:pt x="270814" y="63339"/>
                </a:lnTo>
                <a:lnTo>
                  <a:pt x="315016" y="51532"/>
                </a:lnTo>
                <a:lnTo>
                  <a:pt x="359667" y="40897"/>
                </a:lnTo>
                <a:lnTo>
                  <a:pt x="404752" y="31450"/>
                </a:lnTo>
                <a:lnTo>
                  <a:pt x="450255" y="23207"/>
                </a:lnTo>
                <a:lnTo>
                  <a:pt x="496159" y="16186"/>
                </a:lnTo>
                <a:lnTo>
                  <a:pt x="542446" y="10404"/>
                </a:lnTo>
                <a:lnTo>
                  <a:pt x="589102" y="5877"/>
                </a:lnTo>
                <a:lnTo>
                  <a:pt x="636109" y="2623"/>
                </a:lnTo>
                <a:lnTo>
                  <a:pt x="683450" y="658"/>
                </a:lnTo>
                <a:lnTo>
                  <a:pt x="731110" y="0"/>
                </a:lnTo>
                <a:lnTo>
                  <a:pt x="778770" y="658"/>
                </a:lnTo>
                <a:lnTo>
                  <a:pt x="826112" y="2623"/>
                </a:lnTo>
                <a:lnTo>
                  <a:pt x="873119" y="5877"/>
                </a:lnTo>
                <a:lnTo>
                  <a:pt x="919774" y="10404"/>
                </a:lnTo>
                <a:lnTo>
                  <a:pt x="966062" y="16186"/>
                </a:lnTo>
                <a:lnTo>
                  <a:pt x="1011965" y="23207"/>
                </a:lnTo>
                <a:lnTo>
                  <a:pt x="1057468" y="31450"/>
                </a:lnTo>
                <a:lnTo>
                  <a:pt x="1102553" y="40897"/>
                </a:lnTo>
                <a:lnTo>
                  <a:pt x="1147205" y="51532"/>
                </a:lnTo>
                <a:lnTo>
                  <a:pt x="1191406" y="63339"/>
                </a:lnTo>
                <a:lnTo>
                  <a:pt x="1235141" y="76299"/>
                </a:lnTo>
                <a:lnTo>
                  <a:pt x="1278392" y="90396"/>
                </a:lnTo>
                <a:lnTo>
                  <a:pt x="1321143" y="105614"/>
                </a:lnTo>
                <a:lnTo>
                  <a:pt x="1363378" y="121936"/>
                </a:lnTo>
                <a:lnTo>
                  <a:pt x="1405080" y="139343"/>
                </a:lnTo>
                <a:lnTo>
                  <a:pt x="1446233" y="157821"/>
                </a:lnTo>
                <a:lnTo>
                  <a:pt x="1486820" y="177351"/>
                </a:lnTo>
                <a:lnTo>
                  <a:pt x="1526825" y="197917"/>
                </a:lnTo>
                <a:lnTo>
                  <a:pt x="1566231" y="219501"/>
                </a:lnTo>
                <a:lnTo>
                  <a:pt x="1605021" y="242088"/>
                </a:lnTo>
                <a:lnTo>
                  <a:pt x="1643180" y="265660"/>
                </a:lnTo>
                <a:lnTo>
                  <a:pt x="1680690" y="290200"/>
                </a:lnTo>
                <a:lnTo>
                  <a:pt x="1717536" y="315691"/>
                </a:lnTo>
                <a:lnTo>
                  <a:pt x="1753700" y="342117"/>
                </a:lnTo>
                <a:lnTo>
                  <a:pt x="1789166" y="369460"/>
                </a:lnTo>
                <a:lnTo>
                  <a:pt x="1823918" y="397704"/>
                </a:lnTo>
                <a:lnTo>
                  <a:pt x="1857939" y="426831"/>
                </a:lnTo>
                <a:lnTo>
                  <a:pt x="1891212" y="456825"/>
                </a:lnTo>
                <a:lnTo>
                  <a:pt x="1923722" y="487670"/>
                </a:lnTo>
                <a:lnTo>
                  <a:pt x="1955451" y="519347"/>
                </a:lnTo>
                <a:lnTo>
                  <a:pt x="1986384" y="551840"/>
                </a:lnTo>
                <a:lnTo>
                  <a:pt x="2016503" y="585132"/>
                </a:lnTo>
                <a:lnTo>
                  <a:pt x="2045792" y="619207"/>
                </a:lnTo>
                <a:lnTo>
                  <a:pt x="2074235" y="654047"/>
                </a:lnTo>
                <a:lnTo>
                  <a:pt x="2101815" y="689635"/>
                </a:lnTo>
                <a:lnTo>
                  <a:pt x="2128515" y="725955"/>
                </a:lnTo>
                <a:lnTo>
                  <a:pt x="2154320" y="762990"/>
                </a:lnTo>
                <a:lnTo>
                  <a:pt x="2179212" y="800722"/>
                </a:lnTo>
                <a:lnTo>
                  <a:pt x="2203175" y="839135"/>
                </a:lnTo>
                <a:lnTo>
                  <a:pt x="2226192" y="878213"/>
                </a:lnTo>
                <a:lnTo>
                  <a:pt x="2248248" y="917937"/>
                </a:lnTo>
                <a:lnTo>
                  <a:pt x="2269326" y="958292"/>
                </a:lnTo>
                <a:lnTo>
                  <a:pt x="2289408" y="999259"/>
                </a:lnTo>
                <a:lnTo>
                  <a:pt x="2308479" y="1040823"/>
                </a:lnTo>
                <a:lnTo>
                  <a:pt x="2326522" y="1082967"/>
                </a:lnTo>
                <a:lnTo>
                  <a:pt x="2343520" y="1125673"/>
                </a:lnTo>
                <a:lnTo>
                  <a:pt x="2359458" y="1168925"/>
                </a:lnTo>
                <a:lnTo>
                  <a:pt x="2374318" y="1212705"/>
                </a:lnTo>
                <a:lnTo>
                  <a:pt x="2388084" y="1256998"/>
                </a:lnTo>
                <a:lnTo>
                  <a:pt x="2400740" y="1301785"/>
                </a:lnTo>
                <a:lnTo>
                  <a:pt x="2412269" y="1347050"/>
                </a:lnTo>
                <a:lnTo>
                  <a:pt x="2422654" y="1392777"/>
                </a:lnTo>
                <a:lnTo>
                  <a:pt x="2431879" y="1438947"/>
                </a:lnTo>
                <a:lnTo>
                  <a:pt x="2439928" y="1485545"/>
                </a:lnTo>
                <a:lnTo>
                  <a:pt x="2446784" y="1532554"/>
                </a:lnTo>
                <a:lnTo>
                  <a:pt x="2452430" y="1579956"/>
                </a:lnTo>
                <a:lnTo>
                  <a:pt x="2456850" y="1627735"/>
                </a:lnTo>
                <a:lnTo>
                  <a:pt x="2460028" y="1675873"/>
                </a:lnTo>
                <a:lnTo>
                  <a:pt x="2461947" y="1724354"/>
                </a:lnTo>
                <a:lnTo>
                  <a:pt x="2462590" y="1773162"/>
                </a:lnTo>
                <a:lnTo>
                  <a:pt x="2461947" y="1821969"/>
                </a:lnTo>
                <a:lnTo>
                  <a:pt x="2460028" y="1870450"/>
                </a:lnTo>
                <a:lnTo>
                  <a:pt x="2456850" y="1918588"/>
                </a:lnTo>
                <a:lnTo>
                  <a:pt x="2452430" y="1966367"/>
                </a:lnTo>
                <a:lnTo>
                  <a:pt x="2446784" y="2013769"/>
                </a:lnTo>
                <a:lnTo>
                  <a:pt x="2439928" y="2060778"/>
                </a:lnTo>
                <a:lnTo>
                  <a:pt x="2431879" y="2107376"/>
                </a:lnTo>
                <a:lnTo>
                  <a:pt x="2426753" y="2133032"/>
                </a:lnTo>
                <a:close/>
              </a:path>
            </a:pathLst>
          </a:custGeom>
          <a:solidFill>
            <a:srgbClr val="1B48A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87563" y="2175623"/>
            <a:ext cx="4817533" cy="841683"/>
          </a:xfrm>
          <a:prstGeom prst="rect">
            <a:avLst/>
          </a:prstGeom>
        </p:spPr>
        <p:txBody>
          <a:bodyPr vert="horz" wrap="square" lIns="0" tIns="10583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83"/>
              </a:spcBef>
            </a:pPr>
            <a:r>
              <a:rPr lang="es-ES" sz="5400" b="1" spc="13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Araucanía</a:t>
            </a:r>
            <a:endParaRPr sz="5400" b="1" spc="136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8627" y="2778133"/>
            <a:ext cx="4695891" cy="1488014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342494">
              <a:spcBef>
                <a:spcPts val="83"/>
              </a:spcBef>
            </a:pPr>
            <a:r>
              <a:rPr lang="es-ES" sz="9600" b="1" spc="117" dirty="0">
                <a:solidFill>
                  <a:srgbClr val="1B1B1B"/>
                </a:solidFill>
                <a:latin typeface="Tahoma"/>
                <a:ea typeface="Tahoma" panose="020B0604030504040204" pitchFamily="34" charset="0"/>
                <a:cs typeface="Tahoma"/>
              </a:rPr>
              <a:t>Opina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3841633" y="532983"/>
            <a:ext cx="6699250" cy="5978313"/>
            <a:chOff x="6316976" y="0"/>
            <a:chExt cx="10048875" cy="896747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16976" y="0"/>
              <a:ext cx="10048874" cy="89670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17770" y="1441730"/>
              <a:ext cx="6448424" cy="5934074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53595" y="6046253"/>
            <a:ext cx="6673849" cy="634999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0C35A895-8874-428D-B8F9-88FB993A1C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0" y="275824"/>
            <a:ext cx="4480212" cy="916203"/>
          </a:xfrm>
          <a:prstGeom prst="rect">
            <a:avLst/>
          </a:prstGeom>
        </p:spPr>
      </p:pic>
      <p:sp>
        <p:nvSpPr>
          <p:cNvPr id="11" name="object 4">
            <a:extLst>
              <a:ext uri="{FF2B5EF4-FFF2-40B4-BE49-F238E27FC236}">
                <a16:creationId xmlns:a16="http://schemas.microsoft.com/office/drawing/2014/main" id="{9F5EA225-778C-4DC7-914E-C7DB7F8B15D4}"/>
              </a:ext>
            </a:extLst>
          </p:cNvPr>
          <p:cNvSpPr txBox="1">
            <a:spLocks/>
          </p:cNvSpPr>
          <p:nvPr/>
        </p:nvSpPr>
        <p:spPr>
          <a:xfrm>
            <a:off x="2908150" y="4156591"/>
            <a:ext cx="4817533" cy="841683"/>
          </a:xfrm>
          <a:prstGeom prst="rect">
            <a:avLst/>
          </a:prstGeom>
        </p:spPr>
        <p:txBody>
          <a:bodyPr vert="horz" wrap="square" lIns="0" tIns="10583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67">
              <a:lnSpc>
                <a:spcPct val="100000"/>
              </a:lnSpc>
              <a:spcBef>
                <a:spcPts val="83"/>
              </a:spcBef>
            </a:pPr>
            <a:r>
              <a:rPr lang="es-ES" sz="5400" b="1" spc="13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26371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0FF2DA6E-281E-4CD9-9C8F-DE6CD107F2A6}"/>
              </a:ext>
            </a:extLst>
          </p:cNvPr>
          <p:cNvSpPr txBox="1"/>
          <p:nvPr/>
        </p:nvSpPr>
        <p:spPr>
          <a:xfrm>
            <a:off x="3048000" y="594092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200" b="1" dirty="0"/>
              <a:t>*Araucanía Opina 2023: </a:t>
            </a:r>
            <a:r>
              <a:rPr lang="es-CL" sz="1200" dirty="0"/>
              <a:t>Ahora le voy a leer algunas opiniones sobre el Sistema Político en Chile y quiero que me indique con cuál de esas opiniones está Ud. más de acuerdo.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2759CD-2D4C-4F53-98EB-CD32AD5FD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727"/>
            <a:ext cx="10515600" cy="806450"/>
          </a:xfrm>
        </p:spPr>
        <p:txBody>
          <a:bodyPr>
            <a:normAutofit/>
          </a:bodyPr>
          <a:lstStyle/>
          <a:p>
            <a:pPr algn="ctr"/>
            <a:r>
              <a:rPr lang="es-CL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Apoyo a la democracia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8EFC96B-C73F-4DFB-87B4-46E975807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0" y="275825"/>
            <a:ext cx="3062299" cy="626240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D6DA3001-DB0B-406C-8444-E1E8313796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7594646"/>
              </p:ext>
            </p:extLst>
          </p:nvPr>
        </p:nvGraphicFramePr>
        <p:xfrm>
          <a:off x="1468040" y="1081799"/>
          <a:ext cx="9255919" cy="4718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0094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11589" y="0"/>
            <a:ext cx="6007100" cy="6858000"/>
          </a:xfrm>
          <a:custGeom>
            <a:avLst/>
            <a:gdLst/>
            <a:ahLst/>
            <a:cxnLst/>
            <a:rect l="l" t="t" r="r" b="b"/>
            <a:pathLst>
              <a:path w="9010650" h="10287000">
                <a:moveTo>
                  <a:pt x="9010612" y="0"/>
                </a:moveTo>
                <a:lnTo>
                  <a:pt x="0" y="0"/>
                </a:lnTo>
                <a:lnTo>
                  <a:pt x="0" y="993165"/>
                </a:lnTo>
                <a:lnTo>
                  <a:pt x="0" y="1045235"/>
                </a:lnTo>
                <a:lnTo>
                  <a:pt x="0" y="7072617"/>
                </a:lnTo>
                <a:lnTo>
                  <a:pt x="0" y="7133018"/>
                </a:lnTo>
                <a:lnTo>
                  <a:pt x="368" y="7133018"/>
                </a:lnTo>
                <a:lnTo>
                  <a:pt x="965" y="7173950"/>
                </a:lnTo>
                <a:lnTo>
                  <a:pt x="2171" y="7224433"/>
                </a:lnTo>
                <a:lnTo>
                  <a:pt x="3848" y="7274801"/>
                </a:lnTo>
                <a:lnTo>
                  <a:pt x="6007" y="7325042"/>
                </a:lnTo>
                <a:lnTo>
                  <a:pt x="8636" y="7375169"/>
                </a:lnTo>
                <a:lnTo>
                  <a:pt x="11734" y="7425156"/>
                </a:lnTo>
                <a:lnTo>
                  <a:pt x="15316" y="7475029"/>
                </a:lnTo>
                <a:lnTo>
                  <a:pt x="19342" y="7524763"/>
                </a:lnTo>
                <a:lnTo>
                  <a:pt x="23850" y="7574369"/>
                </a:lnTo>
                <a:lnTo>
                  <a:pt x="28816" y="7623835"/>
                </a:lnTo>
                <a:lnTo>
                  <a:pt x="34239" y="7673162"/>
                </a:lnTo>
                <a:lnTo>
                  <a:pt x="40119" y="7722349"/>
                </a:lnTo>
                <a:lnTo>
                  <a:pt x="46456" y="7771397"/>
                </a:lnTo>
                <a:lnTo>
                  <a:pt x="53251" y="7820304"/>
                </a:lnTo>
                <a:lnTo>
                  <a:pt x="60490" y="7869060"/>
                </a:lnTo>
                <a:lnTo>
                  <a:pt x="68186" y="7917662"/>
                </a:lnTo>
                <a:lnTo>
                  <a:pt x="76327" y="7966126"/>
                </a:lnTo>
                <a:lnTo>
                  <a:pt x="84912" y="8014436"/>
                </a:lnTo>
                <a:lnTo>
                  <a:pt x="93929" y="8062582"/>
                </a:lnTo>
                <a:lnTo>
                  <a:pt x="103403" y="8110575"/>
                </a:lnTo>
                <a:lnTo>
                  <a:pt x="113309" y="8158416"/>
                </a:lnTo>
                <a:lnTo>
                  <a:pt x="123647" y="8206079"/>
                </a:lnTo>
                <a:lnTo>
                  <a:pt x="134429" y="8253590"/>
                </a:lnTo>
                <a:lnTo>
                  <a:pt x="145630" y="8300936"/>
                </a:lnTo>
                <a:lnTo>
                  <a:pt x="157276" y="8348116"/>
                </a:lnTo>
                <a:lnTo>
                  <a:pt x="169341" y="8395119"/>
                </a:lnTo>
                <a:lnTo>
                  <a:pt x="181825" y="8441957"/>
                </a:lnTo>
                <a:lnTo>
                  <a:pt x="194741" y="8488616"/>
                </a:lnTo>
                <a:lnTo>
                  <a:pt x="208076" y="8535098"/>
                </a:lnTo>
                <a:lnTo>
                  <a:pt x="221830" y="8581403"/>
                </a:lnTo>
                <a:lnTo>
                  <a:pt x="235991" y="8627516"/>
                </a:lnTo>
                <a:lnTo>
                  <a:pt x="250583" y="8673465"/>
                </a:lnTo>
                <a:lnTo>
                  <a:pt x="265569" y="8719210"/>
                </a:lnTo>
                <a:lnTo>
                  <a:pt x="280987" y="8764778"/>
                </a:lnTo>
                <a:lnTo>
                  <a:pt x="296799" y="8810155"/>
                </a:lnTo>
                <a:lnTo>
                  <a:pt x="313016" y="8855342"/>
                </a:lnTo>
                <a:lnTo>
                  <a:pt x="329641" y="8900325"/>
                </a:lnTo>
                <a:lnTo>
                  <a:pt x="346659" y="8945131"/>
                </a:lnTo>
                <a:lnTo>
                  <a:pt x="364083" y="8989720"/>
                </a:lnTo>
                <a:lnTo>
                  <a:pt x="381901" y="9034120"/>
                </a:lnTo>
                <a:lnTo>
                  <a:pt x="400113" y="9078303"/>
                </a:lnTo>
                <a:lnTo>
                  <a:pt x="418719" y="9122296"/>
                </a:lnTo>
                <a:lnTo>
                  <a:pt x="437718" y="9166073"/>
                </a:lnTo>
                <a:lnTo>
                  <a:pt x="457098" y="9209646"/>
                </a:lnTo>
                <a:lnTo>
                  <a:pt x="476872" y="9253004"/>
                </a:lnTo>
                <a:lnTo>
                  <a:pt x="497027" y="9296146"/>
                </a:lnTo>
                <a:lnTo>
                  <a:pt x="517563" y="9339072"/>
                </a:lnTo>
                <a:lnTo>
                  <a:pt x="538480" y="9381782"/>
                </a:lnTo>
                <a:lnTo>
                  <a:pt x="559765" y="9424276"/>
                </a:lnTo>
                <a:lnTo>
                  <a:pt x="581431" y="9466542"/>
                </a:lnTo>
                <a:lnTo>
                  <a:pt x="603478" y="9508592"/>
                </a:lnTo>
                <a:lnTo>
                  <a:pt x="625881" y="9550400"/>
                </a:lnTo>
                <a:lnTo>
                  <a:pt x="648665" y="9591992"/>
                </a:lnTo>
                <a:lnTo>
                  <a:pt x="671804" y="9633344"/>
                </a:lnTo>
                <a:lnTo>
                  <a:pt x="695312" y="9674466"/>
                </a:lnTo>
                <a:lnTo>
                  <a:pt x="719188" y="9715360"/>
                </a:lnTo>
                <a:lnTo>
                  <a:pt x="743419" y="9756000"/>
                </a:lnTo>
                <a:lnTo>
                  <a:pt x="768007" y="9796412"/>
                </a:lnTo>
                <a:lnTo>
                  <a:pt x="792949" y="9836582"/>
                </a:lnTo>
                <a:lnTo>
                  <a:pt x="818248" y="9876498"/>
                </a:lnTo>
                <a:lnTo>
                  <a:pt x="843889" y="9916185"/>
                </a:lnTo>
                <a:lnTo>
                  <a:pt x="869886" y="9955606"/>
                </a:lnTo>
                <a:lnTo>
                  <a:pt x="896226" y="9994786"/>
                </a:lnTo>
                <a:lnTo>
                  <a:pt x="922921" y="10033711"/>
                </a:lnTo>
                <a:lnTo>
                  <a:pt x="949947" y="10072383"/>
                </a:lnTo>
                <a:lnTo>
                  <a:pt x="977315" y="10110787"/>
                </a:lnTo>
                <a:lnTo>
                  <a:pt x="1005027" y="10148938"/>
                </a:lnTo>
                <a:lnTo>
                  <a:pt x="1033068" y="10186822"/>
                </a:lnTo>
                <a:lnTo>
                  <a:pt x="1061440" y="10224452"/>
                </a:lnTo>
                <a:lnTo>
                  <a:pt x="1090142" y="10261816"/>
                </a:lnTo>
                <a:lnTo>
                  <a:pt x="1109865" y="10287000"/>
                </a:lnTo>
                <a:lnTo>
                  <a:pt x="3433495" y="10287000"/>
                </a:lnTo>
                <a:lnTo>
                  <a:pt x="3470973" y="10287000"/>
                </a:lnTo>
                <a:lnTo>
                  <a:pt x="6902374" y="10287000"/>
                </a:lnTo>
                <a:lnTo>
                  <a:pt x="6939851" y="10287000"/>
                </a:lnTo>
                <a:lnTo>
                  <a:pt x="9010612" y="10287000"/>
                </a:lnTo>
                <a:lnTo>
                  <a:pt x="9010612" y="7133018"/>
                </a:lnTo>
                <a:lnTo>
                  <a:pt x="9010612" y="7072617"/>
                </a:lnTo>
                <a:lnTo>
                  <a:pt x="9010612" y="1045235"/>
                </a:lnTo>
                <a:lnTo>
                  <a:pt x="9010612" y="993165"/>
                </a:lnTo>
                <a:lnTo>
                  <a:pt x="9010612" y="0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 txBox="1"/>
          <p:nvPr/>
        </p:nvSpPr>
        <p:spPr>
          <a:xfrm>
            <a:off x="527856" y="2391662"/>
            <a:ext cx="3911622" cy="626239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8467">
              <a:spcBef>
                <a:spcPts val="83"/>
              </a:spcBef>
            </a:pPr>
            <a:r>
              <a:rPr sz="4000" spc="-17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CAPÍTULO</a:t>
            </a:r>
            <a:r>
              <a:rPr sz="4000" spc="-10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L" sz="4000" spc="-10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2523" y="3203651"/>
            <a:ext cx="6894610" cy="2226678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8467">
              <a:spcBef>
                <a:spcPts val="83"/>
              </a:spcBef>
            </a:pPr>
            <a:r>
              <a:rPr lang="es-ES" sz="7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Percepción de la región</a:t>
            </a:r>
            <a:endParaRPr sz="7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4" name="Imagen 53">
            <a:extLst>
              <a:ext uri="{FF2B5EF4-FFF2-40B4-BE49-F238E27FC236}">
                <a16:creationId xmlns:a16="http://schemas.microsoft.com/office/drawing/2014/main" id="{B0FDABAF-C27E-4CB9-9FE5-4D03CAEA6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0" y="275825"/>
            <a:ext cx="3062299" cy="62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06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34E1F2B2-7090-465C-A531-20BD079D1AB8}"/>
              </a:ext>
            </a:extLst>
          </p:cNvPr>
          <p:cNvSpPr txBox="1"/>
          <p:nvPr/>
        </p:nvSpPr>
        <p:spPr>
          <a:xfrm>
            <a:off x="2245271" y="6003718"/>
            <a:ext cx="75408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200" b="1" dirty="0"/>
              <a:t>*Araucanía Opina: </a:t>
            </a:r>
            <a:r>
              <a:rPr lang="es-CL" sz="1200" dirty="0"/>
              <a:t>En los últimos 3 años, ¿usted diría que la situación ha mejorado, se ha mantenido o ha empeorado?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335C8B6-D614-463D-9F91-768064E8A95B}"/>
              </a:ext>
            </a:extLst>
          </p:cNvPr>
          <p:cNvSpPr txBox="1">
            <a:spLocks/>
          </p:cNvSpPr>
          <p:nvPr/>
        </p:nvSpPr>
        <p:spPr>
          <a:xfrm>
            <a:off x="978448" y="393701"/>
            <a:ext cx="10515600" cy="806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Evaluación actual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44BED33-16E6-48A3-B29C-094FFBEF2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0" y="275825"/>
            <a:ext cx="3062299" cy="626240"/>
          </a:xfrm>
          <a:prstGeom prst="rect">
            <a:avLst/>
          </a:prstGeom>
        </p:spPr>
      </p:pic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A244669E-2E8F-4482-9B88-1DB8A82135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310981"/>
              </p:ext>
            </p:extLst>
          </p:nvPr>
        </p:nvGraphicFramePr>
        <p:xfrm>
          <a:off x="1702739" y="1105401"/>
          <a:ext cx="8753594" cy="4778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443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7335C8B6-D614-463D-9F91-768064E8A95B}"/>
              </a:ext>
            </a:extLst>
          </p:cNvPr>
          <p:cNvSpPr txBox="1">
            <a:spLocks/>
          </p:cNvSpPr>
          <p:nvPr/>
        </p:nvSpPr>
        <p:spPr>
          <a:xfrm>
            <a:off x="978448" y="393701"/>
            <a:ext cx="10515600" cy="806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Evaluación a futuro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44BED33-16E6-48A3-B29C-094FFBEF2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0" y="275825"/>
            <a:ext cx="3062299" cy="626240"/>
          </a:xfrm>
          <a:prstGeom prst="rect">
            <a:avLst/>
          </a:prstGeom>
        </p:spPr>
      </p:pic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634EFDFD-4B62-43C3-9DC9-FFECC6BF45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3723936"/>
              </p:ext>
            </p:extLst>
          </p:nvPr>
        </p:nvGraphicFramePr>
        <p:xfrm>
          <a:off x="1436413" y="1019941"/>
          <a:ext cx="9319174" cy="5004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0C239D08-58C6-4770-BB8D-479A017709AC}"/>
              </a:ext>
            </a:extLst>
          </p:cNvPr>
          <p:cNvSpPr txBox="1"/>
          <p:nvPr/>
        </p:nvSpPr>
        <p:spPr>
          <a:xfrm>
            <a:off x="2325569" y="6239863"/>
            <a:ext cx="75408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200" b="1" dirty="0"/>
              <a:t>*Araucanía Opina: </a:t>
            </a:r>
            <a:r>
              <a:rPr lang="es-CL" sz="1200" dirty="0"/>
              <a:t>En los próximos 3 años, ¿usted diría que la situación mejorará, se estancará o empeorará?</a:t>
            </a:r>
          </a:p>
        </p:txBody>
      </p:sp>
    </p:spTree>
    <p:extLst>
      <p:ext uri="{BB962C8B-B14F-4D97-AF65-F5344CB8AC3E}">
        <p14:creationId xmlns:p14="http://schemas.microsoft.com/office/powerpoint/2010/main" val="3523085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31501" y="13835"/>
            <a:ext cx="6007100" cy="6858000"/>
          </a:xfrm>
          <a:custGeom>
            <a:avLst/>
            <a:gdLst/>
            <a:ahLst/>
            <a:cxnLst/>
            <a:rect l="l" t="t" r="r" b="b"/>
            <a:pathLst>
              <a:path w="9010650" h="10287000">
                <a:moveTo>
                  <a:pt x="9010612" y="0"/>
                </a:moveTo>
                <a:lnTo>
                  <a:pt x="0" y="0"/>
                </a:lnTo>
                <a:lnTo>
                  <a:pt x="0" y="993165"/>
                </a:lnTo>
                <a:lnTo>
                  <a:pt x="0" y="1045235"/>
                </a:lnTo>
                <a:lnTo>
                  <a:pt x="0" y="7072617"/>
                </a:lnTo>
                <a:lnTo>
                  <a:pt x="0" y="7133018"/>
                </a:lnTo>
                <a:lnTo>
                  <a:pt x="368" y="7133018"/>
                </a:lnTo>
                <a:lnTo>
                  <a:pt x="965" y="7173950"/>
                </a:lnTo>
                <a:lnTo>
                  <a:pt x="2171" y="7224433"/>
                </a:lnTo>
                <a:lnTo>
                  <a:pt x="3848" y="7274801"/>
                </a:lnTo>
                <a:lnTo>
                  <a:pt x="6007" y="7325042"/>
                </a:lnTo>
                <a:lnTo>
                  <a:pt x="8636" y="7375169"/>
                </a:lnTo>
                <a:lnTo>
                  <a:pt x="11734" y="7425156"/>
                </a:lnTo>
                <a:lnTo>
                  <a:pt x="15316" y="7475029"/>
                </a:lnTo>
                <a:lnTo>
                  <a:pt x="19342" y="7524763"/>
                </a:lnTo>
                <a:lnTo>
                  <a:pt x="23850" y="7574369"/>
                </a:lnTo>
                <a:lnTo>
                  <a:pt x="28816" y="7623835"/>
                </a:lnTo>
                <a:lnTo>
                  <a:pt x="34239" y="7673162"/>
                </a:lnTo>
                <a:lnTo>
                  <a:pt x="40119" y="7722349"/>
                </a:lnTo>
                <a:lnTo>
                  <a:pt x="46456" y="7771397"/>
                </a:lnTo>
                <a:lnTo>
                  <a:pt x="53251" y="7820304"/>
                </a:lnTo>
                <a:lnTo>
                  <a:pt x="60490" y="7869060"/>
                </a:lnTo>
                <a:lnTo>
                  <a:pt x="68186" y="7917662"/>
                </a:lnTo>
                <a:lnTo>
                  <a:pt x="76327" y="7966126"/>
                </a:lnTo>
                <a:lnTo>
                  <a:pt x="84912" y="8014436"/>
                </a:lnTo>
                <a:lnTo>
                  <a:pt x="93929" y="8062582"/>
                </a:lnTo>
                <a:lnTo>
                  <a:pt x="103403" y="8110575"/>
                </a:lnTo>
                <a:lnTo>
                  <a:pt x="113309" y="8158416"/>
                </a:lnTo>
                <a:lnTo>
                  <a:pt x="123647" y="8206079"/>
                </a:lnTo>
                <a:lnTo>
                  <a:pt x="134429" y="8253590"/>
                </a:lnTo>
                <a:lnTo>
                  <a:pt x="145630" y="8300936"/>
                </a:lnTo>
                <a:lnTo>
                  <a:pt x="157276" y="8348116"/>
                </a:lnTo>
                <a:lnTo>
                  <a:pt x="169341" y="8395119"/>
                </a:lnTo>
                <a:lnTo>
                  <a:pt x="181825" y="8441957"/>
                </a:lnTo>
                <a:lnTo>
                  <a:pt x="194741" y="8488616"/>
                </a:lnTo>
                <a:lnTo>
                  <a:pt x="208076" y="8535098"/>
                </a:lnTo>
                <a:lnTo>
                  <a:pt x="221830" y="8581403"/>
                </a:lnTo>
                <a:lnTo>
                  <a:pt x="235991" y="8627516"/>
                </a:lnTo>
                <a:lnTo>
                  <a:pt x="250583" y="8673465"/>
                </a:lnTo>
                <a:lnTo>
                  <a:pt x="265569" y="8719210"/>
                </a:lnTo>
                <a:lnTo>
                  <a:pt x="280987" y="8764778"/>
                </a:lnTo>
                <a:lnTo>
                  <a:pt x="296799" y="8810155"/>
                </a:lnTo>
                <a:lnTo>
                  <a:pt x="313016" y="8855342"/>
                </a:lnTo>
                <a:lnTo>
                  <a:pt x="329641" y="8900325"/>
                </a:lnTo>
                <a:lnTo>
                  <a:pt x="346659" y="8945131"/>
                </a:lnTo>
                <a:lnTo>
                  <a:pt x="364083" y="8989720"/>
                </a:lnTo>
                <a:lnTo>
                  <a:pt x="381901" y="9034120"/>
                </a:lnTo>
                <a:lnTo>
                  <a:pt x="400113" y="9078303"/>
                </a:lnTo>
                <a:lnTo>
                  <a:pt x="418719" y="9122296"/>
                </a:lnTo>
                <a:lnTo>
                  <a:pt x="437718" y="9166073"/>
                </a:lnTo>
                <a:lnTo>
                  <a:pt x="457098" y="9209646"/>
                </a:lnTo>
                <a:lnTo>
                  <a:pt x="476872" y="9253004"/>
                </a:lnTo>
                <a:lnTo>
                  <a:pt x="497027" y="9296146"/>
                </a:lnTo>
                <a:lnTo>
                  <a:pt x="517563" y="9339072"/>
                </a:lnTo>
                <a:lnTo>
                  <a:pt x="538480" y="9381782"/>
                </a:lnTo>
                <a:lnTo>
                  <a:pt x="559765" y="9424276"/>
                </a:lnTo>
                <a:lnTo>
                  <a:pt x="581431" y="9466542"/>
                </a:lnTo>
                <a:lnTo>
                  <a:pt x="603478" y="9508592"/>
                </a:lnTo>
                <a:lnTo>
                  <a:pt x="625881" y="9550400"/>
                </a:lnTo>
                <a:lnTo>
                  <a:pt x="648665" y="9591992"/>
                </a:lnTo>
                <a:lnTo>
                  <a:pt x="671804" y="9633344"/>
                </a:lnTo>
                <a:lnTo>
                  <a:pt x="695312" y="9674466"/>
                </a:lnTo>
                <a:lnTo>
                  <a:pt x="719188" y="9715360"/>
                </a:lnTo>
                <a:lnTo>
                  <a:pt x="743419" y="9756000"/>
                </a:lnTo>
                <a:lnTo>
                  <a:pt x="768007" y="9796412"/>
                </a:lnTo>
                <a:lnTo>
                  <a:pt x="792949" y="9836582"/>
                </a:lnTo>
                <a:lnTo>
                  <a:pt x="818248" y="9876498"/>
                </a:lnTo>
                <a:lnTo>
                  <a:pt x="843889" y="9916185"/>
                </a:lnTo>
                <a:lnTo>
                  <a:pt x="869886" y="9955606"/>
                </a:lnTo>
                <a:lnTo>
                  <a:pt x="896226" y="9994786"/>
                </a:lnTo>
                <a:lnTo>
                  <a:pt x="922921" y="10033711"/>
                </a:lnTo>
                <a:lnTo>
                  <a:pt x="949947" y="10072383"/>
                </a:lnTo>
                <a:lnTo>
                  <a:pt x="977315" y="10110787"/>
                </a:lnTo>
                <a:lnTo>
                  <a:pt x="1005027" y="10148938"/>
                </a:lnTo>
                <a:lnTo>
                  <a:pt x="1033068" y="10186822"/>
                </a:lnTo>
                <a:lnTo>
                  <a:pt x="1061440" y="10224452"/>
                </a:lnTo>
                <a:lnTo>
                  <a:pt x="1090142" y="10261816"/>
                </a:lnTo>
                <a:lnTo>
                  <a:pt x="1109865" y="10287000"/>
                </a:lnTo>
                <a:lnTo>
                  <a:pt x="3433495" y="10287000"/>
                </a:lnTo>
                <a:lnTo>
                  <a:pt x="3470973" y="10287000"/>
                </a:lnTo>
                <a:lnTo>
                  <a:pt x="6902374" y="10287000"/>
                </a:lnTo>
                <a:lnTo>
                  <a:pt x="6939851" y="10287000"/>
                </a:lnTo>
                <a:lnTo>
                  <a:pt x="9010612" y="10287000"/>
                </a:lnTo>
                <a:lnTo>
                  <a:pt x="9010612" y="7133018"/>
                </a:lnTo>
                <a:lnTo>
                  <a:pt x="9010612" y="7072617"/>
                </a:lnTo>
                <a:lnTo>
                  <a:pt x="9010612" y="1045235"/>
                </a:lnTo>
                <a:lnTo>
                  <a:pt x="9010612" y="993165"/>
                </a:lnTo>
                <a:lnTo>
                  <a:pt x="9010612" y="0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 txBox="1"/>
          <p:nvPr/>
        </p:nvSpPr>
        <p:spPr>
          <a:xfrm>
            <a:off x="527856" y="2391662"/>
            <a:ext cx="3580318" cy="626239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8467">
              <a:spcBef>
                <a:spcPts val="83"/>
              </a:spcBef>
            </a:pPr>
            <a:r>
              <a:rPr sz="4000" spc="-17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CAPÍTULO</a:t>
            </a:r>
            <a:r>
              <a:rPr sz="4000" spc="-10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L" sz="4000" spc="-100" dirty="0">
                <a:solidFill>
                  <a:srgbClr val="1B1B1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6915" y="3017901"/>
            <a:ext cx="7875693" cy="3255164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8467">
              <a:spcBef>
                <a:spcPts val="83"/>
              </a:spcBef>
            </a:pPr>
            <a:r>
              <a:rPr lang="es-ES" sz="7000" b="1" dirty="0">
                <a:latin typeface="Tahoma"/>
                <a:cs typeface="Tahoma"/>
              </a:rPr>
              <a:t>Conflicto Estado Chileno - Pueblo</a:t>
            </a:r>
          </a:p>
          <a:p>
            <a:pPr marL="8467">
              <a:spcBef>
                <a:spcPts val="83"/>
              </a:spcBef>
            </a:pPr>
            <a:r>
              <a:rPr lang="es-ES" sz="7000" b="1" dirty="0">
                <a:latin typeface="Tahoma"/>
                <a:cs typeface="Tahoma"/>
              </a:rPr>
              <a:t>Mapuche</a:t>
            </a:r>
            <a:endParaRPr sz="7000" b="1" dirty="0">
              <a:latin typeface="Tahoma"/>
              <a:cs typeface="Tahoma"/>
            </a:endParaRPr>
          </a:p>
        </p:txBody>
      </p:sp>
      <p:pic>
        <p:nvPicPr>
          <p:cNvPr id="54" name="Imagen 53">
            <a:extLst>
              <a:ext uri="{FF2B5EF4-FFF2-40B4-BE49-F238E27FC236}">
                <a16:creationId xmlns:a16="http://schemas.microsoft.com/office/drawing/2014/main" id="{DB6D910A-3F36-41A8-8F3A-F365060B2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0" y="275825"/>
            <a:ext cx="3062299" cy="62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767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1653</Words>
  <Application>Microsoft Office PowerPoint</Application>
  <PresentationFormat>Panorámica</PresentationFormat>
  <Paragraphs>271</Paragraphs>
  <Slides>41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MS Reference Sans Serif</vt:lpstr>
      <vt:lpstr>Tahoma</vt:lpstr>
      <vt:lpstr>Tema de Office</vt:lpstr>
      <vt:lpstr>Araucanía</vt:lpstr>
      <vt:lpstr>Presentación de PowerPoint</vt:lpstr>
      <vt:lpstr>  Araucanía Opina</vt:lpstr>
      <vt:lpstr>Presentación de PowerPoint</vt:lpstr>
      <vt:lpstr>Apoyo a la democracia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Araucanía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Radiografía regional</dc:title>
  <dc:creator>UCT</dc:creator>
  <cp:lastModifiedBy>UCT</cp:lastModifiedBy>
  <cp:revision>433</cp:revision>
  <dcterms:created xsi:type="dcterms:W3CDTF">2023-03-21T19:13:18Z</dcterms:created>
  <dcterms:modified xsi:type="dcterms:W3CDTF">2024-03-13T14:37:58Z</dcterms:modified>
</cp:coreProperties>
</file>